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7" r:id="rId2"/>
    <p:sldId id="260" r:id="rId3"/>
    <p:sldId id="259" r:id="rId4"/>
    <p:sldId id="256" r:id="rId5"/>
    <p:sldId id="261" r:id="rId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3" d="100"/>
          <a:sy n="53" d="100"/>
        </p:scale>
        <p:origin x="-1866" y="-4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804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 b="1"/>
            </a:pPr>
            <a:r>
              <a:rPr lang="en-US" dirty="0" smtClean="0"/>
              <a:t>NÚMERO DE PERSONAS =</a:t>
            </a:r>
            <a:r>
              <a:rPr lang="en-US" baseline="0" dirty="0" smtClean="0"/>
              <a:t> 943</a:t>
            </a:r>
            <a:r>
              <a:rPr lang="en-US" dirty="0" smtClean="0"/>
              <a:t> (*)</a:t>
            </a:r>
            <a:endParaRPr lang="en-US" dirty="0"/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NÚMERO DE PERSONAS (943)</c:v>
                </c:pt>
              </c:strCache>
            </c:strRef>
          </c:tx>
          <c:dLbls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Hoja1!$A$2:$A$4</c:f>
              <c:strCache>
                <c:ptCount val="3"/>
                <c:pt idx="0">
                  <c:v>Donantes (635)</c:v>
                </c:pt>
                <c:pt idx="1">
                  <c:v>Colaboradores y Voluntarios (225)</c:v>
                </c:pt>
                <c:pt idx="2">
                  <c:v>Premiados (83)</c:v>
                </c:pt>
              </c:strCache>
            </c:strRef>
          </c:cat>
          <c:val>
            <c:numRef>
              <c:f>Hoja1!$B$2:$B$4</c:f>
              <c:numCache>
                <c:formatCode>General</c:formatCode>
                <c:ptCount val="3"/>
                <c:pt idx="0">
                  <c:v>635</c:v>
                </c:pt>
                <c:pt idx="1">
                  <c:v>225</c:v>
                </c:pt>
                <c:pt idx="2">
                  <c:v>83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legend>
      <c:legendPos val="r"/>
      <c:legendEntry>
        <c:idx val="0"/>
        <c:txPr>
          <a:bodyPr/>
          <a:lstStyle/>
          <a:p>
            <a:pPr>
              <a:defRPr sz="2000" b="1"/>
            </a:pPr>
            <a:endParaRPr lang="es-ES"/>
          </a:p>
        </c:txPr>
      </c:legendEntry>
      <c:legendEntry>
        <c:idx val="1"/>
        <c:txPr>
          <a:bodyPr/>
          <a:lstStyle/>
          <a:p>
            <a:pPr>
              <a:defRPr sz="2000" b="1"/>
            </a:pPr>
            <a:endParaRPr lang="es-ES"/>
          </a:p>
        </c:txPr>
      </c:legendEntry>
      <c:legendEntry>
        <c:idx val="2"/>
        <c:txPr>
          <a:bodyPr/>
          <a:lstStyle/>
          <a:p>
            <a:pPr>
              <a:defRPr sz="2000" b="1"/>
            </a:pPr>
            <a:endParaRPr lang="es-ES"/>
          </a:p>
        </c:txPr>
      </c:legendEntry>
      <c:layout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 b="1"/>
            </a:pPr>
            <a:r>
              <a:rPr lang="es-ES" dirty="0"/>
              <a:t>IMPORTE TOTAL = </a:t>
            </a:r>
            <a:r>
              <a:rPr lang="es-ES" dirty="0" smtClean="0"/>
              <a:t>2.023.041 </a:t>
            </a:r>
            <a:r>
              <a:rPr lang="es-ES" dirty="0"/>
              <a:t>€</a:t>
            </a:r>
          </a:p>
        </c:rich>
      </c:tx>
      <c:layout/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IMPORTE TOTAL = 2.023.041 €</c:v>
                </c:pt>
              </c:strCache>
            </c:strRef>
          </c:tx>
          <c:dLbls>
            <c:dLbl>
              <c:idx val="0"/>
              <c:layout>
                <c:manualLayout>
                  <c:x val="9.2592592592592587E-3"/>
                  <c:y val="-5.6120653217889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4.012345679012351E-2"/>
                  <c:y val="2.80603266089448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4.6296296296296294E-2"/>
                  <c:y val="-0.1206594044184629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24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</c:dLbls>
          <c:cat>
            <c:strRef>
              <c:f>Hoja1!$A$2:$A$4</c:f>
              <c:strCache>
                <c:ptCount val="3"/>
                <c:pt idx="0">
                  <c:v>DOTACIÓN FUNDACIONAL</c:v>
                </c:pt>
                <c:pt idx="1">
                  <c:v>DONACIONES DIRECTAS</c:v>
                </c:pt>
                <c:pt idx="2">
                  <c:v>DONACIONES PERIÓDICAS</c:v>
                </c:pt>
              </c:strCache>
            </c:strRef>
          </c:cat>
          <c:val>
            <c:numRef>
              <c:f>Hoja1!$B$2:$B$4</c:f>
              <c:numCache>
                <c:formatCode>#,##0</c:formatCode>
                <c:ptCount val="3"/>
                <c:pt idx="0">
                  <c:v>30000</c:v>
                </c:pt>
                <c:pt idx="1">
                  <c:v>1515626</c:v>
                </c:pt>
                <c:pt idx="2">
                  <c:v>477415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Columna1</c:v>
                </c:pt>
              </c:strCache>
            </c:strRef>
          </c:tx>
          <c:dLbls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Hoja1!$A$2:$A$4</c:f>
              <c:strCache>
                <c:ptCount val="3"/>
                <c:pt idx="0">
                  <c:v>DOTACIÓN FUNDACIONAL</c:v>
                </c:pt>
                <c:pt idx="1">
                  <c:v>DONACIONES DIRECTAS</c:v>
                </c:pt>
                <c:pt idx="2">
                  <c:v>DONACIONES PERIÓDICAS</c:v>
                </c:pt>
              </c:strCache>
            </c:strRef>
          </c:cat>
          <c:val>
            <c:numRef>
              <c:f>Hoja1!$C$2:$C$4</c:f>
              <c:numCache>
                <c:formatCode>General</c:formatCode>
                <c:ptCount val="3"/>
                <c:pt idx="0">
                  <c:v>1.4829160654677784</c:v>
                </c:pt>
                <c:pt idx="1">
                  <c:v>74.918204821355573</c:v>
                </c:pt>
                <c:pt idx="2">
                  <c:v>23.598879113176647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  <c:holeSize val="50"/>
      </c:doughnutChart>
    </c:plotArea>
    <c:legend>
      <c:legendPos val="r"/>
      <c:legendEntry>
        <c:idx val="0"/>
        <c:txPr>
          <a:bodyPr/>
          <a:lstStyle/>
          <a:p>
            <a:pPr>
              <a:defRPr sz="2000" b="1"/>
            </a:pPr>
            <a:endParaRPr lang="es-ES"/>
          </a:p>
        </c:txPr>
      </c:legendEntry>
      <c:legendEntry>
        <c:idx val="1"/>
        <c:txPr>
          <a:bodyPr/>
          <a:lstStyle/>
          <a:p>
            <a:pPr>
              <a:defRPr sz="2000" b="1"/>
            </a:pPr>
            <a:endParaRPr lang="es-ES"/>
          </a:p>
        </c:txPr>
      </c:legendEntry>
      <c:legendEntry>
        <c:idx val="2"/>
        <c:txPr>
          <a:bodyPr/>
          <a:lstStyle/>
          <a:p>
            <a:pPr>
              <a:defRPr sz="2000" b="1"/>
            </a:pPr>
            <a:endParaRPr lang="es-ES"/>
          </a:p>
        </c:txPr>
      </c:legendEntry>
      <c:layout/>
      <c:overlay val="1"/>
    </c:legend>
    <c:plotVisOnly val="1"/>
    <c:dispBlanksAs val="zero"/>
    <c:showDLblsOverMax val="0"/>
  </c:chart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Mecenas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Hoja1!$A$2:$A$3</c:f>
              <c:strCache>
                <c:ptCount val="2"/>
                <c:pt idx="0">
                  <c:v>DONANTES                    (635)</c:v>
                </c:pt>
                <c:pt idx="1">
                  <c:v>DONACIONES (2.023.041€)</c:v>
                </c:pt>
              </c:strCache>
            </c:strRef>
          </c:cat>
          <c:val>
            <c:numRef>
              <c:f>Hoja1!$B$2:$B$3</c:f>
              <c:numCache>
                <c:formatCode>#,##0</c:formatCode>
                <c:ptCount val="2"/>
                <c:pt idx="0" formatCode="General">
                  <c:v>34</c:v>
                </c:pt>
                <c:pt idx="1">
                  <c:v>1118325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Socios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Hoja1!$A$2:$A$3</c:f>
              <c:strCache>
                <c:ptCount val="2"/>
                <c:pt idx="0">
                  <c:v>DONANTES                    (635)</c:v>
                </c:pt>
                <c:pt idx="1">
                  <c:v>DONACIONES (2.023.041€)</c:v>
                </c:pt>
              </c:strCache>
            </c:strRef>
          </c:cat>
          <c:val>
            <c:numRef>
              <c:f>Hoja1!$C$2:$C$3</c:f>
              <c:numCache>
                <c:formatCode>#,##0</c:formatCode>
                <c:ptCount val="2"/>
                <c:pt idx="0" formatCode="General">
                  <c:v>87</c:v>
                </c:pt>
                <c:pt idx="1">
                  <c:v>415765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Amigos y puntuales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Hoja1!$A$2:$A$3</c:f>
              <c:strCache>
                <c:ptCount val="2"/>
                <c:pt idx="0">
                  <c:v>DONANTES                    (635)</c:v>
                </c:pt>
                <c:pt idx="1">
                  <c:v>DONACIONES (2.023.041€)</c:v>
                </c:pt>
              </c:strCache>
            </c:strRef>
          </c:cat>
          <c:val>
            <c:numRef>
              <c:f>Hoja1!$D$2:$D$3</c:f>
              <c:numCache>
                <c:formatCode>#,##0</c:formatCode>
                <c:ptCount val="2"/>
                <c:pt idx="0" formatCode="General">
                  <c:v>514</c:v>
                </c:pt>
                <c:pt idx="1">
                  <c:v>488951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31954432"/>
        <c:axId val="31955968"/>
      </c:barChart>
      <c:catAx>
        <c:axId val="3195443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es-ES"/>
          </a:p>
        </c:txPr>
        <c:crossAx val="31955968"/>
        <c:crosses val="autoZero"/>
        <c:auto val="1"/>
        <c:lblAlgn val="ctr"/>
        <c:lblOffset val="100"/>
        <c:noMultiLvlLbl val="0"/>
      </c:catAx>
      <c:valAx>
        <c:axId val="31955968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1954432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2000" b="1"/>
            </a:pPr>
            <a:endParaRPr lang="es-ES"/>
          </a:p>
        </c:txPr>
      </c:legendEntry>
      <c:legendEntry>
        <c:idx val="1"/>
        <c:txPr>
          <a:bodyPr/>
          <a:lstStyle/>
          <a:p>
            <a:pPr>
              <a:defRPr sz="2000" b="1"/>
            </a:pPr>
            <a:endParaRPr lang="es-ES"/>
          </a:p>
        </c:txPr>
      </c:legendEntry>
      <c:legendEntry>
        <c:idx val="2"/>
        <c:txPr>
          <a:bodyPr/>
          <a:lstStyle/>
          <a:p>
            <a:pPr>
              <a:defRPr sz="2000" b="1"/>
            </a:pPr>
            <a:endParaRPr lang="es-ES"/>
          </a:p>
        </c:txPr>
      </c:legendEntry>
      <c:layout/>
      <c:overlay val="0"/>
      <c:txPr>
        <a:bodyPr/>
        <a:lstStyle/>
        <a:p>
          <a:pPr>
            <a:defRPr b="1"/>
          </a:pPr>
          <a:endParaRPr lang="es-ES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es-E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Fundadores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Hoja1!$A$2:$A$3</c:f>
              <c:strCache>
                <c:ptCount val="2"/>
                <c:pt idx="0">
                  <c:v>DONANTES (635) (*)</c:v>
                </c:pt>
                <c:pt idx="1">
                  <c:v>DONACIONES (2.023 M€)</c:v>
                </c:pt>
              </c:strCache>
            </c:strRef>
          </c:cat>
          <c:val>
            <c:numRef>
              <c:f>Hoja1!$B$2:$B$3</c:f>
              <c:numCache>
                <c:formatCode>#,##0</c:formatCode>
                <c:ptCount val="2"/>
                <c:pt idx="0" formatCode="General">
                  <c:v>25</c:v>
                </c:pt>
                <c:pt idx="1">
                  <c:v>30</c:v>
                </c:pt>
              </c:numCache>
            </c:numRef>
          </c:val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Donantes 2018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Hoja1!$A$2:$A$3</c:f>
              <c:strCache>
                <c:ptCount val="2"/>
                <c:pt idx="0">
                  <c:v>DONANTES (635) (*)</c:v>
                </c:pt>
                <c:pt idx="1">
                  <c:v>DONACIONES (2.023 M€)</c:v>
                </c:pt>
              </c:strCache>
            </c:strRef>
          </c:cat>
          <c:val>
            <c:numRef>
              <c:f>Hoja1!$C$2:$C$3</c:f>
              <c:numCache>
                <c:formatCode>#,##0</c:formatCode>
                <c:ptCount val="2"/>
                <c:pt idx="0" formatCode="General">
                  <c:v>49</c:v>
                </c:pt>
                <c:pt idx="1">
                  <c:v>64</c:v>
                </c:pt>
              </c:numCache>
            </c:numRef>
          </c:val>
        </c:ser>
        <c:ser>
          <c:idx val="2"/>
          <c:order val="2"/>
          <c:tx>
            <c:strRef>
              <c:f>Hoja1!$D$1</c:f>
              <c:strCache>
                <c:ptCount val="1"/>
                <c:pt idx="0">
                  <c:v>Donantes 2019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Hoja1!$A$2:$A$3</c:f>
              <c:strCache>
                <c:ptCount val="2"/>
                <c:pt idx="0">
                  <c:v>DONANTES (635) (*)</c:v>
                </c:pt>
                <c:pt idx="1">
                  <c:v>DONACIONES (2.023 M€)</c:v>
                </c:pt>
              </c:strCache>
            </c:strRef>
          </c:cat>
          <c:val>
            <c:numRef>
              <c:f>Hoja1!$D$2:$D$3</c:f>
              <c:numCache>
                <c:formatCode>#,##0</c:formatCode>
                <c:ptCount val="2"/>
                <c:pt idx="0" formatCode="General">
                  <c:v>97</c:v>
                </c:pt>
                <c:pt idx="1">
                  <c:v>195</c:v>
                </c:pt>
              </c:numCache>
            </c:numRef>
          </c:val>
        </c:ser>
        <c:ser>
          <c:idx val="3"/>
          <c:order val="3"/>
          <c:tx>
            <c:strRef>
              <c:f>Hoja1!$E$1</c:f>
              <c:strCache>
                <c:ptCount val="1"/>
                <c:pt idx="0">
                  <c:v>Donantes 2020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Hoja1!$A$2:$A$3</c:f>
              <c:strCache>
                <c:ptCount val="2"/>
                <c:pt idx="0">
                  <c:v>DONANTES (635) (*)</c:v>
                </c:pt>
                <c:pt idx="1">
                  <c:v>DONACIONES (2.023 M€)</c:v>
                </c:pt>
              </c:strCache>
            </c:strRef>
          </c:cat>
          <c:val>
            <c:numRef>
              <c:f>Hoja1!$E$2:$E$3</c:f>
              <c:numCache>
                <c:formatCode>General</c:formatCode>
                <c:ptCount val="2"/>
                <c:pt idx="0">
                  <c:v>213</c:v>
                </c:pt>
                <c:pt idx="1">
                  <c:v>318</c:v>
                </c:pt>
              </c:numCache>
            </c:numRef>
          </c:val>
        </c:ser>
        <c:ser>
          <c:idx val="4"/>
          <c:order val="4"/>
          <c:tx>
            <c:strRef>
              <c:f>Hoja1!$F$1</c:f>
              <c:strCache>
                <c:ptCount val="1"/>
                <c:pt idx="0">
                  <c:v>Donantes 2021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Hoja1!$A$2:$A$3</c:f>
              <c:strCache>
                <c:ptCount val="2"/>
                <c:pt idx="0">
                  <c:v>DONANTES (635) (*)</c:v>
                </c:pt>
                <c:pt idx="1">
                  <c:v>DONACIONES (2.023 M€)</c:v>
                </c:pt>
              </c:strCache>
            </c:strRef>
          </c:cat>
          <c:val>
            <c:numRef>
              <c:f>Hoja1!$F$2:$F$3</c:f>
              <c:numCache>
                <c:formatCode>General</c:formatCode>
                <c:ptCount val="2"/>
                <c:pt idx="0">
                  <c:v>80</c:v>
                </c:pt>
                <c:pt idx="1">
                  <c:v>385</c:v>
                </c:pt>
              </c:numCache>
            </c:numRef>
          </c:val>
        </c:ser>
        <c:ser>
          <c:idx val="5"/>
          <c:order val="5"/>
          <c:tx>
            <c:strRef>
              <c:f>Hoja1!$G$1</c:f>
              <c:strCache>
                <c:ptCount val="1"/>
                <c:pt idx="0">
                  <c:v>Donantes 2022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Hoja1!$A$2:$A$3</c:f>
              <c:strCache>
                <c:ptCount val="2"/>
                <c:pt idx="0">
                  <c:v>DONANTES (635) (*)</c:v>
                </c:pt>
                <c:pt idx="1">
                  <c:v>DONACIONES (2.023 M€)</c:v>
                </c:pt>
              </c:strCache>
            </c:strRef>
          </c:cat>
          <c:val>
            <c:numRef>
              <c:f>Hoja1!$G$2:$G$3</c:f>
              <c:numCache>
                <c:formatCode>General</c:formatCode>
                <c:ptCount val="2"/>
                <c:pt idx="0">
                  <c:v>125</c:v>
                </c:pt>
                <c:pt idx="1">
                  <c:v>417</c:v>
                </c:pt>
              </c:numCache>
            </c:numRef>
          </c:val>
        </c:ser>
        <c:ser>
          <c:idx val="6"/>
          <c:order val="6"/>
          <c:tx>
            <c:strRef>
              <c:f>Hoja1!$H$1</c:f>
              <c:strCache>
                <c:ptCount val="1"/>
                <c:pt idx="0">
                  <c:v>Donantes 2023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Hoja1!$A$2:$A$3</c:f>
              <c:strCache>
                <c:ptCount val="2"/>
                <c:pt idx="0">
                  <c:v>DONANTES (635) (*)</c:v>
                </c:pt>
                <c:pt idx="1">
                  <c:v>DONACIONES (2.023 M€)</c:v>
                </c:pt>
              </c:strCache>
            </c:strRef>
          </c:cat>
          <c:val>
            <c:numRef>
              <c:f>Hoja1!$H$2:$H$3</c:f>
              <c:numCache>
                <c:formatCode>General</c:formatCode>
                <c:ptCount val="2"/>
                <c:pt idx="0">
                  <c:v>46</c:v>
                </c:pt>
                <c:pt idx="1">
                  <c:v>614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2068736"/>
        <c:axId val="32070272"/>
      </c:barChart>
      <c:catAx>
        <c:axId val="32068736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2000" b="1"/>
            </a:pPr>
            <a:endParaRPr lang="es-ES"/>
          </a:p>
        </c:txPr>
        <c:crossAx val="32070272"/>
        <c:crosses val="autoZero"/>
        <c:auto val="1"/>
        <c:lblAlgn val="ctr"/>
        <c:lblOffset val="100"/>
        <c:noMultiLvlLbl val="0"/>
      </c:catAx>
      <c:valAx>
        <c:axId val="320702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2068736"/>
        <c:crosses val="autoZero"/>
        <c:crossBetween val="between"/>
      </c:valAx>
    </c:plotArea>
    <c:legend>
      <c:legendPos val="r"/>
      <c:legendEntry>
        <c:idx val="0"/>
        <c:txPr>
          <a:bodyPr/>
          <a:lstStyle/>
          <a:p>
            <a:pPr>
              <a:defRPr sz="1700" b="1"/>
            </a:pPr>
            <a:endParaRPr lang="es-ES"/>
          </a:p>
        </c:txPr>
      </c:legendEntry>
      <c:legendEntry>
        <c:idx val="1"/>
        <c:txPr>
          <a:bodyPr/>
          <a:lstStyle/>
          <a:p>
            <a:pPr>
              <a:defRPr sz="1700" b="1"/>
            </a:pPr>
            <a:endParaRPr lang="es-ES"/>
          </a:p>
        </c:txPr>
      </c:legendEntry>
      <c:legendEntry>
        <c:idx val="2"/>
        <c:txPr>
          <a:bodyPr/>
          <a:lstStyle/>
          <a:p>
            <a:pPr>
              <a:defRPr sz="1700" b="1"/>
            </a:pPr>
            <a:endParaRPr lang="es-ES"/>
          </a:p>
        </c:txPr>
      </c:legendEntry>
      <c:legendEntry>
        <c:idx val="3"/>
        <c:txPr>
          <a:bodyPr/>
          <a:lstStyle/>
          <a:p>
            <a:pPr>
              <a:defRPr sz="1700" b="1"/>
            </a:pPr>
            <a:endParaRPr lang="es-ES"/>
          </a:p>
        </c:txPr>
      </c:legendEntry>
      <c:legendEntry>
        <c:idx val="4"/>
        <c:txPr>
          <a:bodyPr/>
          <a:lstStyle/>
          <a:p>
            <a:pPr>
              <a:defRPr sz="1700" b="1"/>
            </a:pPr>
            <a:endParaRPr lang="es-ES"/>
          </a:p>
        </c:txPr>
      </c:legendEntry>
      <c:layout/>
      <c:overlay val="0"/>
      <c:txPr>
        <a:bodyPr/>
        <a:lstStyle/>
        <a:p>
          <a:pPr>
            <a:defRPr sz="1700" b="1"/>
          </a:pPr>
          <a:endParaRPr lang="es-ES"/>
        </a:p>
      </c:txPr>
    </c:legend>
    <c:plotVisOnly val="1"/>
    <c:dispBlanksAs val="gap"/>
    <c:showDLblsOverMax val="0"/>
  </c:chart>
  <c:spPr>
    <a:noFill/>
  </c:spPr>
  <c:txPr>
    <a:bodyPr/>
    <a:lstStyle/>
    <a:p>
      <a:pPr>
        <a:defRPr sz="1800"/>
      </a:pPr>
      <a:endParaRPr lang="es-E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0.36017</cdr:x>
      <cdr:y>0.73864</cdr:y>
    </cdr:from>
    <cdr:to>
      <cdr:x>0.40076</cdr:x>
      <cdr:y>0.83665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2956638" y="3256136"/>
          <a:ext cx="333164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ES" sz="1100" dirty="0"/>
        </a:p>
      </cdr:txBody>
    </cdr:sp>
  </cdr:relSizeAnchor>
  <cdr:relSizeAnchor xmlns:cdr="http://schemas.openxmlformats.org/drawingml/2006/chartDrawing">
    <cdr:from>
      <cdr:x>0.35228</cdr:x>
      <cdr:y>0.73864</cdr:y>
    </cdr:from>
    <cdr:to>
      <cdr:x>0.45755</cdr:x>
      <cdr:y>0.83665</cdr:y>
    </cdr:to>
    <cdr:sp macro="" textlink="">
      <cdr:nvSpPr>
        <cdr:cNvPr id="3" name="2 CuadroTexto"/>
        <cdr:cNvSpPr txBox="1"/>
      </cdr:nvSpPr>
      <cdr:spPr>
        <a:xfrm xmlns:a="http://schemas.openxmlformats.org/drawingml/2006/main">
          <a:off x="2891862" y="3256136"/>
          <a:ext cx="864096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s-ES" sz="2000" b="1" dirty="0">
            <a:solidFill>
              <a:schemeClr val="tx1"/>
            </a:solidFill>
            <a:latin typeface="+mj-lt"/>
          </a:endParaRPr>
        </a:p>
      </cdr:txBody>
    </cdr:sp>
  </cdr:relSizeAnchor>
  <cdr:relSizeAnchor xmlns:cdr="http://schemas.openxmlformats.org/drawingml/2006/chartDrawing">
    <cdr:from>
      <cdr:x>0.31579</cdr:x>
      <cdr:y>0.79257</cdr:y>
    </cdr:from>
    <cdr:to>
      <cdr:x>0.42718</cdr:x>
      <cdr:y>1</cdr:y>
    </cdr:to>
    <cdr:sp macro="" textlink="">
      <cdr:nvSpPr>
        <cdr:cNvPr id="4" name="3 CuadroTexto"/>
        <cdr:cNvSpPr txBox="1"/>
      </cdr:nvSpPr>
      <cdr:spPr>
        <a:xfrm xmlns:a="http://schemas.openxmlformats.org/drawingml/2006/main">
          <a:off x="2592288" y="349386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s-ES" sz="1100" dirty="0"/>
        </a:p>
      </cdr:txBody>
    </cdr:sp>
  </cdr:relSizeAnchor>
  <cdr:relSizeAnchor xmlns:cdr="http://schemas.openxmlformats.org/drawingml/2006/chartDrawing">
    <cdr:from>
      <cdr:x>0.29936</cdr:x>
      <cdr:y>0.22951</cdr:y>
    </cdr:from>
    <cdr:to>
      <cdr:x>0.47964</cdr:x>
      <cdr:y>0.66993</cdr:y>
    </cdr:to>
    <cdr:cxnSp macro="">
      <cdr:nvCxnSpPr>
        <cdr:cNvPr id="5" name="5 Conector recto"/>
        <cdr:cNvCxnSpPr/>
      </cdr:nvCxnSpPr>
      <cdr:spPr>
        <a:xfrm xmlns:a="http://schemas.openxmlformats.org/drawingml/2006/main" flipV="1">
          <a:off x="2522113" y="1008112"/>
          <a:ext cx="1518846" cy="1934544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chemeClr val="accent2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BE6710-5D57-4DC6-88AE-4BF996855DBF}" type="datetimeFigureOut">
              <a:rPr lang="es-ES" smtClean="0"/>
              <a:pPr/>
              <a:t>22/01/2024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5402DA-9492-416C-A164-5EDAF77DB72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45912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714856-7246-44E1-A2EF-A73B915646DF}" type="datetimeFigureOut">
              <a:rPr lang="es-ES" smtClean="0"/>
              <a:pPr/>
              <a:t>22/01/2024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56EE9A-5EE7-4533-A4AC-5D95E4D09D37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84959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6EE9A-5EE7-4533-A4AC-5D95E4D09D37}" type="slidenum">
              <a:rPr lang="es-ES" smtClean="0"/>
              <a:pPr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42437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6EE9A-5EE7-4533-A4AC-5D95E4D09D37}" type="slidenum">
              <a:rPr lang="es-ES" smtClean="0"/>
              <a:pPr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72035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56EE9A-5EE7-4533-A4AC-5D95E4D09D37}" type="slidenum">
              <a:rPr lang="es-ES" smtClean="0"/>
              <a:pPr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72035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22/01/2024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14685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22/01/2024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1170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22/01/2024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16251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22/01/2024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5239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22/01/2024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0811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22/01/2024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182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22/01/2024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24864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22/01/2024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2641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22/01/2024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371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22/01/2024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454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A1DC6-E5F5-46BA-94CA-1D958D4D80A3}" type="datetimeFigureOut">
              <a:rPr lang="es-ES" smtClean="0"/>
              <a:pPr/>
              <a:t>22/01/2024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3492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A1DC6-E5F5-46BA-94CA-1D958D4D80A3}" type="datetimeFigureOut">
              <a:rPr lang="es-ES" smtClean="0"/>
              <a:pPr/>
              <a:t>22/01/2024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C043D-B3B0-4D29-8655-43B0110644CA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596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274638"/>
            <a:ext cx="5976664" cy="778098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es-ES" sz="3200" b="1" dirty="0" smtClean="0"/>
              <a:t>RESUMEN DE DATOS 2018 - 2023</a:t>
            </a:r>
            <a:endParaRPr lang="es-ES" sz="32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85720" y="1052735"/>
            <a:ext cx="8858280" cy="4824537"/>
          </a:xfrm>
        </p:spPr>
        <p:txBody>
          <a:bodyPr>
            <a:noAutofit/>
          </a:bodyPr>
          <a:lstStyle/>
          <a:p>
            <a:r>
              <a:rPr lang="es-ES" sz="2200" dirty="0" smtClean="0"/>
              <a:t>Dotación </a:t>
            </a:r>
            <a:r>
              <a:rPr lang="es-ES" sz="2200" dirty="0" smtClean="0"/>
              <a:t>fundacional (desembolsada): 		        </a:t>
            </a:r>
            <a:r>
              <a:rPr lang="es-ES" sz="2200" b="1" dirty="0" smtClean="0"/>
              <a:t>30.000 €</a:t>
            </a:r>
            <a:endParaRPr lang="es-ES" sz="2200" dirty="0" smtClean="0"/>
          </a:p>
          <a:p>
            <a:r>
              <a:rPr lang="es-ES" sz="2200" dirty="0" smtClean="0"/>
              <a:t>Aportaciones económicas recibidas: </a:t>
            </a:r>
            <a:r>
              <a:rPr lang="es-ES" sz="2200" dirty="0" smtClean="0"/>
              <a:t>		 	  </a:t>
            </a:r>
            <a:r>
              <a:rPr lang="es-ES" sz="2200" b="1" dirty="0" smtClean="0"/>
              <a:t>2.023.041 </a:t>
            </a:r>
            <a:r>
              <a:rPr lang="es-ES" sz="2200" b="1" dirty="0"/>
              <a:t>€</a:t>
            </a:r>
            <a:r>
              <a:rPr lang="es-ES" sz="2200" b="1" dirty="0" smtClean="0"/>
              <a:t> </a:t>
            </a:r>
          </a:p>
          <a:p>
            <a:r>
              <a:rPr lang="es-ES" sz="2200" dirty="0" smtClean="0"/>
              <a:t>Donantes totales (periódicos y puntuales): 		</a:t>
            </a:r>
            <a:r>
              <a:rPr lang="es-ES" sz="2200" dirty="0"/>
              <a:t>  </a:t>
            </a:r>
            <a:r>
              <a:rPr lang="es-ES" sz="2200" dirty="0" smtClean="0"/>
              <a:t>            </a:t>
            </a:r>
            <a:r>
              <a:rPr lang="es-ES" sz="2200" b="1" dirty="0" smtClean="0"/>
              <a:t>635</a:t>
            </a:r>
            <a:endParaRPr lang="es-ES" sz="2200" dirty="0" smtClean="0"/>
          </a:p>
          <a:p>
            <a:r>
              <a:rPr lang="es-ES" sz="2200" dirty="0" smtClean="0"/>
              <a:t>Colaboradores </a:t>
            </a:r>
            <a:r>
              <a:rPr lang="es-ES" sz="2200" dirty="0" smtClean="0"/>
              <a:t>y voluntarios: </a:t>
            </a:r>
            <a:r>
              <a:rPr lang="es-ES" sz="2200" dirty="0" smtClean="0"/>
              <a:t>	</a:t>
            </a:r>
            <a:r>
              <a:rPr lang="es-ES" sz="2200" dirty="0"/>
              <a:t>	</a:t>
            </a:r>
            <a:r>
              <a:rPr lang="es-ES" sz="2200" dirty="0" smtClean="0"/>
              <a:t>   		              </a:t>
            </a:r>
            <a:r>
              <a:rPr lang="es-ES" sz="2200" b="1" dirty="0" smtClean="0"/>
              <a:t>225 </a:t>
            </a:r>
            <a:r>
              <a:rPr lang="es-ES" sz="2200" dirty="0" smtClean="0"/>
              <a:t>(*)</a:t>
            </a:r>
            <a:endParaRPr lang="es-ES" sz="2200" dirty="0"/>
          </a:p>
          <a:p>
            <a:r>
              <a:rPr lang="es-ES" sz="2200" dirty="0" smtClean="0"/>
              <a:t>Estudiantes premiados activos curso 2023-24: 		  </a:t>
            </a:r>
            <a:r>
              <a:rPr lang="es-ES" sz="2200" b="1" dirty="0" smtClean="0"/>
              <a:t>83</a:t>
            </a:r>
            <a:endParaRPr lang="es-ES" sz="2200" dirty="0"/>
          </a:p>
          <a:p>
            <a:r>
              <a:rPr lang="es-ES" sz="2200" dirty="0" smtClean="0"/>
              <a:t>Ayudas totales concedidas cursos 2018-24: 		   	</a:t>
            </a:r>
            <a:r>
              <a:rPr lang="es-ES" sz="2200" b="1" dirty="0" smtClean="0"/>
              <a:t>273</a:t>
            </a:r>
            <a:endParaRPr lang="es-ES" sz="2200" b="1" dirty="0" smtClean="0"/>
          </a:p>
          <a:p>
            <a:r>
              <a:rPr lang="es-ES" sz="2200" dirty="0" smtClean="0"/>
              <a:t>Importe premios y ayudas concedidos: </a:t>
            </a:r>
            <a:r>
              <a:rPr lang="es-ES" sz="2200" dirty="0" smtClean="0"/>
              <a:t>		   </a:t>
            </a:r>
            <a:r>
              <a:rPr lang="es-ES" sz="2200" b="1" dirty="0" smtClean="0"/>
              <a:t>1.316.111</a:t>
            </a:r>
            <a:r>
              <a:rPr lang="es-ES" sz="2200" dirty="0" smtClean="0"/>
              <a:t> </a:t>
            </a:r>
            <a:r>
              <a:rPr lang="es-ES" sz="2200" b="1" dirty="0" smtClean="0"/>
              <a:t>€</a:t>
            </a:r>
          </a:p>
          <a:p>
            <a:r>
              <a:rPr lang="es-ES" sz="2200" dirty="0" smtClean="0"/>
              <a:t>Importe premios y ayudas pagados: </a:t>
            </a:r>
            <a:r>
              <a:rPr lang="es-ES" sz="2200" dirty="0" smtClean="0"/>
              <a:t>                                  </a:t>
            </a:r>
            <a:r>
              <a:rPr lang="es-ES" sz="2200" b="1" dirty="0" smtClean="0"/>
              <a:t>1.150.394</a:t>
            </a:r>
            <a:r>
              <a:rPr lang="es-ES" sz="2200" dirty="0" smtClean="0"/>
              <a:t> </a:t>
            </a:r>
            <a:r>
              <a:rPr lang="es-ES" sz="2200" b="1" dirty="0" smtClean="0"/>
              <a:t>€</a:t>
            </a:r>
          </a:p>
          <a:p>
            <a:r>
              <a:rPr lang="es-ES" sz="2200" dirty="0"/>
              <a:t>Compromisos pendientes por ayudas: </a:t>
            </a:r>
            <a:r>
              <a:rPr lang="es-ES" sz="2200" dirty="0" smtClean="0"/>
              <a:t>		       </a:t>
            </a:r>
            <a:r>
              <a:rPr lang="es-ES" sz="2200" b="1" dirty="0" smtClean="0"/>
              <a:t>165.717</a:t>
            </a:r>
            <a:r>
              <a:rPr lang="es-ES" sz="2200" dirty="0" smtClean="0"/>
              <a:t> </a:t>
            </a:r>
            <a:r>
              <a:rPr lang="es-ES" sz="2200" b="1" dirty="0" smtClean="0"/>
              <a:t>€</a:t>
            </a:r>
            <a:endParaRPr lang="es-ES" sz="2200" b="1" dirty="0" smtClean="0"/>
          </a:p>
          <a:p>
            <a:r>
              <a:rPr lang="es-ES" sz="2200" dirty="0" smtClean="0"/>
              <a:t>Gastos incurridos:  </a:t>
            </a:r>
            <a:r>
              <a:rPr lang="es-ES" sz="2200" dirty="0" smtClean="0"/>
              <a:t>					         </a:t>
            </a:r>
            <a:r>
              <a:rPr lang="es-ES" sz="2200" b="1" dirty="0" smtClean="0"/>
              <a:t>45.411</a:t>
            </a:r>
            <a:r>
              <a:rPr lang="es-ES" sz="2200" dirty="0" smtClean="0"/>
              <a:t> </a:t>
            </a:r>
            <a:r>
              <a:rPr lang="es-ES" sz="2200" b="1" dirty="0" smtClean="0"/>
              <a:t>€</a:t>
            </a:r>
            <a:r>
              <a:rPr lang="es-ES" sz="2200" dirty="0" smtClean="0"/>
              <a:t> (**)</a:t>
            </a:r>
            <a:endParaRPr lang="es-ES" sz="2200" dirty="0" smtClean="0"/>
          </a:p>
          <a:p>
            <a:r>
              <a:rPr lang="es-ES" sz="2200" dirty="0" smtClean="0"/>
              <a:t>Saldo disponible cuenta de la Fundación: </a:t>
            </a:r>
            <a:r>
              <a:rPr lang="es-ES" sz="2200" dirty="0" smtClean="0"/>
              <a:t>		       </a:t>
            </a:r>
            <a:r>
              <a:rPr lang="es-ES" sz="2200" b="1" dirty="0" smtClean="0"/>
              <a:t>818.936 </a:t>
            </a:r>
            <a:r>
              <a:rPr lang="es-ES" sz="2200" b="1" dirty="0" smtClean="0"/>
              <a:t>€</a:t>
            </a:r>
            <a:r>
              <a:rPr lang="es-ES" sz="2200" dirty="0" smtClean="0"/>
              <a:t> </a:t>
            </a:r>
          </a:p>
          <a:p>
            <a:r>
              <a:rPr lang="es-ES" sz="2200" dirty="0" smtClean="0"/>
              <a:t>Ratio </a:t>
            </a:r>
            <a:r>
              <a:rPr lang="es-ES" sz="2200" dirty="0" smtClean="0"/>
              <a:t>de cobertura de las </a:t>
            </a:r>
            <a:r>
              <a:rPr lang="es-ES" sz="2200" dirty="0" smtClean="0"/>
              <a:t>ayudas: 				 </a:t>
            </a:r>
            <a:r>
              <a:rPr lang="es-ES" sz="2200" b="1" dirty="0" smtClean="0"/>
              <a:t>80% </a:t>
            </a:r>
            <a:r>
              <a:rPr lang="es-ES" sz="2200" dirty="0" smtClean="0"/>
              <a:t>(***)</a:t>
            </a:r>
            <a:endParaRPr lang="es-ES" sz="2200" dirty="0"/>
          </a:p>
        </p:txBody>
      </p:sp>
      <p:pic>
        <p:nvPicPr>
          <p:cNvPr id="5" name="Imagen 6">
            <a:extLst>
              <a:ext uri="{FF2B5EF4-FFF2-40B4-BE49-F238E27FC236}">
                <a16:creationId xmlns:a16="http://schemas.microsoft.com/office/drawing/2014/main" xmlns="" id="{A1B7E573-7225-9E4F-80D3-3F5EE1752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6296" y="308465"/>
            <a:ext cx="1671633" cy="576063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395536" y="6551349"/>
            <a:ext cx="6390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200" dirty="0" smtClean="0"/>
              <a:t>Fuente: Fundación </a:t>
            </a:r>
            <a:r>
              <a:rPr lang="es-ES" sz="1200" dirty="0" err="1" smtClean="0"/>
              <a:t>Dádoris</a:t>
            </a:r>
            <a:r>
              <a:rPr lang="es-ES" sz="1200" dirty="0" smtClean="0"/>
              <a:t>, elaboración propia, datos a 31 Diciembre 2023</a:t>
            </a:r>
          </a:p>
          <a:p>
            <a:pPr lvl="0"/>
            <a:endParaRPr lang="es-ES" sz="1200" dirty="0" smtClean="0"/>
          </a:p>
          <a:p>
            <a:pPr lvl="0"/>
            <a:endParaRPr lang="es-ES" sz="1200" dirty="0"/>
          </a:p>
        </p:txBody>
      </p:sp>
      <p:sp>
        <p:nvSpPr>
          <p:cNvPr id="8" name="7 Rectángulo"/>
          <p:cNvSpPr/>
          <p:nvPr/>
        </p:nvSpPr>
        <p:spPr>
          <a:xfrm>
            <a:off x="395536" y="5877272"/>
            <a:ext cx="835292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400" b="1" dirty="0" smtClean="0"/>
              <a:t>(*) De ellos </a:t>
            </a:r>
            <a:r>
              <a:rPr lang="es-ES" sz="1400" b="1" dirty="0" smtClean="0"/>
              <a:t>81 </a:t>
            </a:r>
            <a:r>
              <a:rPr lang="es-ES" sz="1400" b="1" dirty="0" smtClean="0"/>
              <a:t>Tutores de premiados</a:t>
            </a:r>
            <a:r>
              <a:rPr lang="es-ES" sz="1400" b="1" dirty="0"/>
              <a:t>. (**) Incluye eventos, </a:t>
            </a:r>
            <a:r>
              <a:rPr lang="es-ES" sz="1400" b="1" dirty="0" err="1" smtClean="0"/>
              <a:t>serv.icios</a:t>
            </a:r>
            <a:r>
              <a:rPr lang="es-ES" sz="1400" b="1" dirty="0" smtClean="0"/>
              <a:t> profes</a:t>
            </a:r>
            <a:r>
              <a:rPr lang="es-ES" sz="1400" b="1" dirty="0" smtClean="0"/>
              <a:t>ionales</a:t>
            </a:r>
            <a:r>
              <a:rPr lang="es-ES" sz="1400" b="1" dirty="0" smtClean="0"/>
              <a:t>, </a:t>
            </a:r>
            <a:r>
              <a:rPr lang="es-ES" sz="1400" b="1" dirty="0"/>
              <a:t>cuotas </a:t>
            </a:r>
            <a:r>
              <a:rPr lang="es-ES" sz="1400" b="1" dirty="0" smtClean="0"/>
              <a:t>asociaciones, </a:t>
            </a:r>
            <a:r>
              <a:rPr lang="es-ES" sz="1400" b="1" dirty="0"/>
              <a:t>en buena parte cubiertas con donaciones </a:t>
            </a:r>
            <a:r>
              <a:rPr lang="es-ES" sz="1400" b="1" dirty="0" smtClean="0"/>
              <a:t>dentro del objetivo de “Gastos cero</a:t>
            </a:r>
            <a:r>
              <a:rPr lang="es-ES" sz="1400" b="1" dirty="0" smtClean="0"/>
              <a:t>”. (***) Con los fondos de la Fundación se cubre el 80% de los gastos previsibles de cada uno de los alumnos actuales</a:t>
            </a:r>
            <a:r>
              <a:rPr lang="es-ES" sz="1600" b="1" dirty="0" smtClean="0"/>
              <a:t>.</a:t>
            </a:r>
            <a:endParaRPr lang="es-ES" sz="1600" b="1" dirty="0"/>
          </a:p>
          <a:p>
            <a:pPr lvl="0"/>
            <a:r>
              <a:rPr lang="es-ES" sz="1600" b="1" dirty="0" smtClean="0"/>
              <a:t> </a:t>
            </a:r>
            <a:endParaRPr lang="es-ES" sz="1600" b="1" dirty="0"/>
          </a:p>
        </p:txBody>
      </p:sp>
    </p:spTree>
    <p:extLst>
      <p:ext uri="{BB962C8B-B14F-4D97-AF65-F5344CB8AC3E}">
        <p14:creationId xmlns:p14="http://schemas.microsoft.com/office/powerpoint/2010/main" val="3075388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850106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es-ES" sz="3000" b="1" dirty="0" smtClean="0"/>
              <a:t>COLABORADORES CON LA FUNDACIÓN</a:t>
            </a:r>
            <a:endParaRPr lang="es-ES" sz="3000" b="1" dirty="0"/>
          </a:p>
        </p:txBody>
      </p:sp>
      <p:graphicFrame>
        <p:nvGraphicFramePr>
          <p:cNvPr id="6" name="5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03414223"/>
              </p:ext>
            </p:extLst>
          </p:nvPr>
        </p:nvGraphicFramePr>
        <p:xfrm>
          <a:off x="457200" y="1340769"/>
          <a:ext cx="8363272" cy="44644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A1B7E573-7225-9E4F-80D3-3F5EE1752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6296" y="308465"/>
            <a:ext cx="1671633" cy="576063"/>
          </a:xfrm>
          <a:prstGeom prst="rect">
            <a:avLst/>
          </a:prstGeom>
        </p:spPr>
      </p:pic>
      <p:sp>
        <p:nvSpPr>
          <p:cNvPr id="8" name="7 Rectángulo"/>
          <p:cNvSpPr/>
          <p:nvPr/>
        </p:nvSpPr>
        <p:spPr>
          <a:xfrm>
            <a:off x="395536" y="6319192"/>
            <a:ext cx="63904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200" dirty="0" smtClean="0"/>
              <a:t>Fuente: Fundación </a:t>
            </a:r>
            <a:r>
              <a:rPr lang="es-ES" sz="1200" dirty="0" err="1" smtClean="0"/>
              <a:t>Dádoris</a:t>
            </a:r>
            <a:r>
              <a:rPr lang="es-ES" sz="1200" dirty="0" smtClean="0"/>
              <a:t>, elaboración propia, datos a 31 Diciembre 2023</a:t>
            </a:r>
          </a:p>
          <a:p>
            <a:pPr lvl="0"/>
            <a:endParaRPr lang="es-ES" sz="1200" dirty="0"/>
          </a:p>
        </p:txBody>
      </p:sp>
      <p:sp>
        <p:nvSpPr>
          <p:cNvPr id="9" name="8 Rectángulo"/>
          <p:cNvSpPr/>
          <p:nvPr/>
        </p:nvSpPr>
        <p:spPr>
          <a:xfrm>
            <a:off x="395536" y="5921284"/>
            <a:ext cx="767657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600" b="1" dirty="0" smtClean="0"/>
              <a:t>(*) Personas físicas = 93% y Personas jurídicas = </a:t>
            </a:r>
            <a:r>
              <a:rPr lang="es-ES" sz="1600" b="1" dirty="0"/>
              <a:t>7</a:t>
            </a:r>
            <a:r>
              <a:rPr lang="es-ES" sz="1600" b="1" dirty="0" smtClean="0"/>
              <a:t>%</a:t>
            </a:r>
          </a:p>
          <a:p>
            <a:pPr lvl="0"/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2141881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91064" cy="850106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es-ES" sz="3000" b="1" dirty="0" smtClean="0"/>
              <a:t>MODALIDADES DE LAS APORTACIONES</a:t>
            </a:r>
            <a:endParaRPr lang="es-ES" sz="3000" dirty="0"/>
          </a:p>
        </p:txBody>
      </p:sp>
      <p:graphicFrame>
        <p:nvGraphicFramePr>
          <p:cNvPr id="5" name="4 Marcador de contenido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578022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Imagen 6">
            <a:extLst>
              <a:ext uri="{FF2B5EF4-FFF2-40B4-BE49-F238E27FC236}">
                <a16:creationId xmlns:a16="http://schemas.microsoft.com/office/drawing/2014/main" xmlns="" id="{A1B7E573-7225-9E4F-80D3-3F5EE17525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6296" y="308465"/>
            <a:ext cx="1671633" cy="576063"/>
          </a:xfrm>
          <a:prstGeom prst="rect">
            <a:avLst/>
          </a:prstGeom>
        </p:spPr>
      </p:pic>
      <p:sp>
        <p:nvSpPr>
          <p:cNvPr id="8" name="7 Rectángulo"/>
          <p:cNvSpPr/>
          <p:nvPr/>
        </p:nvSpPr>
        <p:spPr>
          <a:xfrm>
            <a:off x="415788" y="6319191"/>
            <a:ext cx="63904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200" dirty="0" smtClean="0"/>
              <a:t>Fuente: Fundación </a:t>
            </a:r>
            <a:r>
              <a:rPr lang="es-ES" sz="1200" dirty="0" err="1" smtClean="0"/>
              <a:t>Dádoris</a:t>
            </a:r>
            <a:r>
              <a:rPr lang="es-ES" sz="1200" dirty="0" smtClean="0"/>
              <a:t>, elaboración propia, datos a 31 Diciembre 2023</a:t>
            </a:r>
          </a:p>
          <a:p>
            <a:pPr lvl="0"/>
            <a:endParaRPr lang="es-ES" sz="1200" dirty="0"/>
          </a:p>
        </p:txBody>
      </p:sp>
    </p:spTree>
    <p:extLst>
      <p:ext uri="{BB962C8B-B14F-4D97-AF65-F5344CB8AC3E}">
        <p14:creationId xmlns:p14="http://schemas.microsoft.com/office/powerpoint/2010/main" val="355474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0" y="188640"/>
            <a:ext cx="7269904" cy="864096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es-ES" sz="3000" b="1" dirty="0" smtClean="0"/>
              <a:t>DISTRIBUCIÓN DONANTES Y DONACIONES </a:t>
            </a:r>
            <a:r>
              <a:rPr lang="es-ES" sz="2000" b="1" dirty="0" smtClean="0"/>
              <a:t>(*) </a:t>
            </a:r>
            <a:endParaRPr lang="es-ES" sz="2000" b="1" dirty="0"/>
          </a:p>
        </p:txBody>
      </p:sp>
      <p:graphicFrame>
        <p:nvGraphicFramePr>
          <p:cNvPr id="4" name="3 Gráfico"/>
          <p:cNvGraphicFramePr/>
          <p:nvPr>
            <p:extLst>
              <p:ext uri="{D42A27DB-BD31-4B8C-83A1-F6EECF244321}">
                <p14:modId xmlns:p14="http://schemas.microsoft.com/office/powerpoint/2010/main" val="1816449595"/>
              </p:ext>
            </p:extLst>
          </p:nvPr>
        </p:nvGraphicFramePr>
        <p:xfrm>
          <a:off x="235260" y="1196752"/>
          <a:ext cx="8424936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n 6">
            <a:extLst>
              <a:ext uri="{FF2B5EF4-FFF2-40B4-BE49-F238E27FC236}">
                <a16:creationId xmlns:a16="http://schemas.microsoft.com/office/drawing/2014/main" xmlns="" id="{A1B7E573-7225-9E4F-80D3-3F5EE1752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9904" y="188640"/>
            <a:ext cx="1671633" cy="576063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324907" y="6535252"/>
            <a:ext cx="63904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200" dirty="0" smtClean="0"/>
              <a:t>Fuente: Fundación </a:t>
            </a:r>
            <a:r>
              <a:rPr lang="es-ES" sz="1200" dirty="0" err="1" smtClean="0"/>
              <a:t>Dádoris</a:t>
            </a:r>
            <a:r>
              <a:rPr lang="es-ES" sz="1200" dirty="0" smtClean="0"/>
              <a:t>, elaboración propia, datos a 31 Diciembre 2023</a:t>
            </a:r>
            <a:endParaRPr lang="es-ES" sz="1200" dirty="0"/>
          </a:p>
        </p:txBody>
      </p:sp>
      <p:cxnSp>
        <p:nvCxnSpPr>
          <p:cNvPr id="6" name="5 Conector recto"/>
          <p:cNvCxnSpPr/>
          <p:nvPr/>
        </p:nvCxnSpPr>
        <p:spPr>
          <a:xfrm flipV="1">
            <a:off x="2764051" y="2852936"/>
            <a:ext cx="1512168" cy="17185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Rectángulo"/>
          <p:cNvSpPr/>
          <p:nvPr/>
        </p:nvSpPr>
        <p:spPr>
          <a:xfrm>
            <a:off x="324907" y="5661249"/>
            <a:ext cx="83515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6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(*) El 100% de las Donaciones son de carácter privado.</a:t>
            </a:r>
          </a:p>
          <a:p>
            <a:pPr lvl="0"/>
            <a:r>
              <a:rPr lang="es-ES" sz="16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      El Donante de mayor importe </a:t>
            </a:r>
            <a:r>
              <a:rPr lang="es-ES" sz="16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está por debajo </a:t>
            </a:r>
            <a:r>
              <a:rPr lang="es-ES" sz="1600" b="1" dirty="0">
                <a:solidFill>
                  <a:prstClr val="black"/>
                </a:solidFill>
                <a:latin typeface="Calibri" panose="020F0502020204030204" pitchFamily="34" charset="0"/>
              </a:rPr>
              <a:t>d</a:t>
            </a:r>
            <a:r>
              <a:rPr lang="es-ES" sz="16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el </a:t>
            </a:r>
            <a:r>
              <a:rPr lang="es-ES" sz="16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10% de </a:t>
            </a:r>
            <a:r>
              <a:rPr lang="es-ES" sz="1600" b="1" dirty="0">
                <a:solidFill>
                  <a:prstClr val="black"/>
                </a:solidFill>
                <a:latin typeface="Calibri" panose="020F0502020204030204" pitchFamily="34" charset="0"/>
              </a:rPr>
              <a:t>l</a:t>
            </a:r>
            <a:r>
              <a:rPr lang="es-ES" sz="16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as </a:t>
            </a:r>
            <a:r>
              <a:rPr lang="es-ES" sz="16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Donaciones totales.</a:t>
            </a:r>
            <a:endParaRPr lang="es-ES" sz="1600" b="1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845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79512" y="188641"/>
            <a:ext cx="6912768" cy="864096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es-ES" sz="3000" b="1" dirty="0" smtClean="0"/>
              <a:t>DISTRIBUCIÓN DONANTES Y DONACIONES</a:t>
            </a:r>
            <a:r>
              <a:rPr lang="es-ES" sz="3200" b="1" dirty="0" smtClean="0"/>
              <a:t> </a:t>
            </a:r>
            <a:endParaRPr lang="es-ES" sz="3200" b="1" dirty="0"/>
          </a:p>
        </p:txBody>
      </p:sp>
      <p:graphicFrame>
        <p:nvGraphicFramePr>
          <p:cNvPr id="4" name="3 Gráfico"/>
          <p:cNvGraphicFramePr/>
          <p:nvPr>
            <p:extLst>
              <p:ext uri="{D42A27DB-BD31-4B8C-83A1-F6EECF244321}">
                <p14:modId xmlns:p14="http://schemas.microsoft.com/office/powerpoint/2010/main" val="1500520883"/>
              </p:ext>
            </p:extLst>
          </p:nvPr>
        </p:nvGraphicFramePr>
        <p:xfrm>
          <a:off x="467544" y="1397000"/>
          <a:ext cx="8208912" cy="4408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Imagen 6">
            <a:extLst>
              <a:ext uri="{FF2B5EF4-FFF2-40B4-BE49-F238E27FC236}">
                <a16:creationId xmlns:a16="http://schemas.microsoft.com/office/drawing/2014/main" xmlns="" id="{A1B7E573-7225-9E4F-80D3-3F5EE17525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69904" y="188640"/>
            <a:ext cx="1671633" cy="576063"/>
          </a:xfrm>
          <a:prstGeom prst="rect">
            <a:avLst/>
          </a:prstGeom>
        </p:spPr>
      </p:pic>
      <p:sp>
        <p:nvSpPr>
          <p:cNvPr id="7" name="6 Rectángulo"/>
          <p:cNvSpPr/>
          <p:nvPr/>
        </p:nvSpPr>
        <p:spPr>
          <a:xfrm>
            <a:off x="395536" y="6556665"/>
            <a:ext cx="639045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200" dirty="0" smtClean="0"/>
              <a:t>Fuente: Fundación </a:t>
            </a:r>
            <a:r>
              <a:rPr lang="es-ES" sz="1200" dirty="0" err="1" smtClean="0"/>
              <a:t>Dádoris</a:t>
            </a:r>
            <a:r>
              <a:rPr lang="es-ES" sz="1200" dirty="0" smtClean="0"/>
              <a:t>, elaboración propia, datos a 31 Diciembre 2023</a:t>
            </a:r>
            <a:endParaRPr lang="es-ES" sz="1200" dirty="0"/>
          </a:p>
        </p:txBody>
      </p:sp>
      <p:sp>
        <p:nvSpPr>
          <p:cNvPr id="3" name="2 Rectángulo"/>
          <p:cNvSpPr/>
          <p:nvPr/>
        </p:nvSpPr>
        <p:spPr>
          <a:xfrm>
            <a:off x="395536" y="5824770"/>
            <a:ext cx="854600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s-ES" sz="1400" b="1" dirty="0">
                <a:solidFill>
                  <a:prstClr val="black"/>
                </a:solidFill>
                <a:latin typeface="Calibri" panose="020F0502020204030204" pitchFamily="34" charset="0"/>
              </a:rPr>
              <a:t>(*) </a:t>
            </a:r>
            <a:r>
              <a:rPr lang="es-ES" sz="14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Los donantes de cada año son incrementales sobre los de los años anteriores. </a:t>
            </a:r>
          </a:p>
          <a:p>
            <a:pPr lvl="0"/>
            <a:r>
              <a:rPr lang="es-ES" sz="14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      En 2020, el aumento de donantes estuvo influido por el programa de ayudas  de Banco Santander.</a:t>
            </a:r>
          </a:p>
          <a:p>
            <a:pPr lvl="0"/>
            <a:r>
              <a:rPr lang="es-ES" sz="1400" b="1" dirty="0" smtClean="0">
                <a:solidFill>
                  <a:prstClr val="black"/>
                </a:solidFill>
                <a:latin typeface="Calibri" panose="020F0502020204030204" pitchFamily="34" charset="0"/>
              </a:rPr>
              <a:t>      Los Socios fundadores son además donantes recurrentes de la Fundación. </a:t>
            </a:r>
            <a:endParaRPr lang="es-ES" sz="1400" b="1" dirty="0">
              <a:solidFill>
                <a:prstClr val="black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005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6917</TotalTime>
  <Words>254</Words>
  <Application>Microsoft Office PowerPoint</Application>
  <PresentationFormat>Presentación en pantalla (4:3)</PresentationFormat>
  <Paragraphs>38</Paragraphs>
  <Slides>5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6" baseType="lpstr">
      <vt:lpstr>Tema de Office</vt:lpstr>
      <vt:lpstr>RESUMEN DE DATOS 2018 - 2023</vt:lpstr>
      <vt:lpstr>COLABORADORES CON LA FUNDACIÓN</vt:lpstr>
      <vt:lpstr>MODALIDADES DE LAS APORTACIONES</vt:lpstr>
      <vt:lpstr>DISTRIBUCIÓN DONANTES Y DONACIONES (*) </vt:lpstr>
      <vt:lpstr>DISTRIBUCIÓN DONANTES Y DONACIONES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JoseAntonio</dc:creator>
  <cp:lastModifiedBy>JoseAntonio</cp:lastModifiedBy>
  <cp:revision>112</cp:revision>
  <dcterms:created xsi:type="dcterms:W3CDTF">2019-01-30T12:35:31Z</dcterms:created>
  <dcterms:modified xsi:type="dcterms:W3CDTF">2024-01-22T10:23:38Z</dcterms:modified>
</cp:coreProperties>
</file>