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2" r:id="rId2"/>
    <p:sldId id="257" r:id="rId3"/>
    <p:sldId id="260" r:id="rId4"/>
    <p:sldId id="259" r:id="rId5"/>
    <p:sldId id="256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866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80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/>
            </a:pPr>
            <a:r>
              <a:rPr lang="en-US" dirty="0" smtClean="0"/>
              <a:t>NÚMERO DE PERSONAS =</a:t>
            </a:r>
            <a:r>
              <a:rPr lang="en-US" baseline="0" dirty="0" smtClean="0"/>
              <a:t> 1.166</a:t>
            </a:r>
            <a:r>
              <a:rPr lang="en-US" dirty="0" smtClean="0"/>
              <a:t> (*)</a:t>
            </a:r>
            <a:endParaRPr lang="en-US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NÚMERO DE PERSONAS (1.166)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68%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Hoja1!$A$2:$A$4</c:f>
              <c:strCache>
                <c:ptCount val="3"/>
                <c:pt idx="0">
                  <c:v>Donantes (795)</c:v>
                </c:pt>
                <c:pt idx="1">
                  <c:v>Colaboradores y Voluntarios (294)</c:v>
                </c:pt>
                <c:pt idx="2">
                  <c:v>Premiados (77)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795</c:v>
                </c:pt>
                <c:pt idx="1">
                  <c:v>294</c:v>
                </c:pt>
                <c:pt idx="2">
                  <c:v>77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2000" b="1"/>
            </a:pPr>
            <a:endParaRPr lang="es-ES"/>
          </a:p>
        </c:txPr>
      </c:legendEntry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/>
            </a:pPr>
            <a:r>
              <a:rPr lang="es-ES" dirty="0"/>
              <a:t>IMPORTE TOTAL = </a:t>
            </a:r>
            <a:r>
              <a:rPr lang="es-ES" dirty="0" smtClean="0"/>
              <a:t>2.558.149 </a:t>
            </a:r>
            <a:r>
              <a:rPr lang="es-ES" dirty="0"/>
              <a:t>€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IMPORTE TOTAL = 2.558.149 €</c:v>
                </c:pt>
              </c:strCache>
            </c:strRef>
          </c:tx>
          <c:dLbls>
            <c:dLbl>
              <c:idx val="0"/>
              <c:layout>
                <c:manualLayout>
                  <c:x val="9.2592592592592587E-3"/>
                  <c:y val="-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012345679012351E-2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6296296296296294E-2"/>
                  <c:y val="-0.120659404418462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Hoja1!$A$2:$A$4</c:f>
              <c:strCache>
                <c:ptCount val="3"/>
                <c:pt idx="0">
                  <c:v>DOTACIÓN FUNDACIONAL</c:v>
                </c:pt>
                <c:pt idx="1">
                  <c:v>DONACIONES DIRECTAS</c:v>
                </c:pt>
                <c:pt idx="2">
                  <c:v>DONACIONES PERIÓDICAS</c:v>
                </c:pt>
              </c:strCache>
            </c:strRef>
          </c:cat>
          <c:val>
            <c:numRef>
              <c:f>Hoja1!$B$2:$B$4</c:f>
              <c:numCache>
                <c:formatCode>#,##0</c:formatCode>
                <c:ptCount val="3"/>
                <c:pt idx="0">
                  <c:v>30000</c:v>
                </c:pt>
                <c:pt idx="1">
                  <c:v>1946591</c:v>
                </c:pt>
                <c:pt idx="2">
                  <c:v>581558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Hoja1!$A$2:$A$4</c:f>
              <c:strCache>
                <c:ptCount val="3"/>
                <c:pt idx="0">
                  <c:v>DOTACIÓN FUNDACIONAL</c:v>
                </c:pt>
                <c:pt idx="1">
                  <c:v>DONACIONES DIRECTAS</c:v>
                </c:pt>
                <c:pt idx="2">
                  <c:v>DONACIONES PERIÓDICAS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1.1727229336524183</c:v>
                </c:pt>
                <c:pt idx="1">
                  <c:v>76.093730271379812</c:v>
                </c:pt>
                <c:pt idx="2">
                  <c:v>22.733546794967769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0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2000" b="1"/>
            </a:pPr>
            <a:endParaRPr lang="es-ES"/>
          </a:p>
        </c:txPr>
      </c:legendEntry>
      <c:layout/>
      <c:overlay val="1"/>
    </c:legend>
    <c:plotVisOnly val="1"/>
    <c:dispBlanksAs val="zero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Mecenas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                   (795)</c:v>
                </c:pt>
                <c:pt idx="1">
                  <c:v>DONACIONES (2.558.149€)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 formatCode="General">
                  <c:v>34</c:v>
                </c:pt>
                <c:pt idx="1">
                  <c:v>1284490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Socios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                   (795)</c:v>
                </c:pt>
                <c:pt idx="1">
                  <c:v>DONACIONES (2.558.149€)</c:v>
                </c:pt>
              </c:strCache>
            </c:strRef>
          </c:cat>
          <c:val>
            <c:numRef>
              <c:f>Hoja1!$C$2:$C$3</c:f>
              <c:numCache>
                <c:formatCode>#,##0</c:formatCode>
                <c:ptCount val="2"/>
                <c:pt idx="0" formatCode="General">
                  <c:v>94</c:v>
                </c:pt>
                <c:pt idx="1">
                  <c:v>503802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Amigos y puntuales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                   (795)</c:v>
                </c:pt>
                <c:pt idx="1">
                  <c:v>DONACIONES (2.558.149€)</c:v>
                </c:pt>
              </c:strCache>
            </c:strRef>
          </c:cat>
          <c:val>
            <c:numRef>
              <c:f>Hoja1!$D$2:$D$3</c:f>
              <c:numCache>
                <c:formatCode>#,##0</c:formatCode>
                <c:ptCount val="2"/>
                <c:pt idx="0" formatCode="General">
                  <c:v>667</c:v>
                </c:pt>
                <c:pt idx="1">
                  <c:v>769857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0903552"/>
        <c:axId val="80905344"/>
      </c:barChart>
      <c:catAx>
        <c:axId val="809035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s-ES"/>
          </a:p>
        </c:txPr>
        <c:crossAx val="80905344"/>
        <c:crosses val="autoZero"/>
        <c:auto val="1"/>
        <c:lblAlgn val="ctr"/>
        <c:lblOffset val="100"/>
        <c:noMultiLvlLbl val="0"/>
      </c:catAx>
      <c:valAx>
        <c:axId val="8090534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8090355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2000" b="1"/>
            </a:pPr>
            <a:endParaRPr lang="es-ES"/>
          </a:p>
        </c:txPr>
      </c:legendEntry>
      <c:layout/>
      <c:overlay val="0"/>
      <c:txPr>
        <a:bodyPr/>
        <a:lstStyle/>
        <a:p>
          <a:pPr>
            <a:defRPr b="1"/>
          </a:pPr>
          <a:endParaRPr lang="es-ES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s-E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Fundadores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(795) (*)</c:v>
                </c:pt>
                <c:pt idx="1">
                  <c:v>DONACIONES (2.558 M€)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 formatCode="General">
                  <c:v>25</c:v>
                </c:pt>
                <c:pt idx="1">
                  <c:v>30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Donantes 2018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(795) (*)</c:v>
                </c:pt>
                <c:pt idx="1">
                  <c:v>DONACIONES (2.558 M€)</c:v>
                </c:pt>
              </c:strCache>
            </c:strRef>
          </c:cat>
          <c:val>
            <c:numRef>
              <c:f>Hoja1!$C$2:$C$3</c:f>
              <c:numCache>
                <c:formatCode>#,##0</c:formatCode>
                <c:ptCount val="2"/>
                <c:pt idx="0" formatCode="General">
                  <c:v>49</c:v>
                </c:pt>
                <c:pt idx="1">
                  <c:v>64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Donantes 2019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(795) (*)</c:v>
                </c:pt>
                <c:pt idx="1">
                  <c:v>DONACIONES (2.558 M€)</c:v>
                </c:pt>
              </c:strCache>
            </c:strRef>
          </c:cat>
          <c:val>
            <c:numRef>
              <c:f>Hoja1!$D$2:$D$3</c:f>
              <c:numCache>
                <c:formatCode>#,##0</c:formatCode>
                <c:ptCount val="2"/>
                <c:pt idx="0" formatCode="General">
                  <c:v>97</c:v>
                </c:pt>
                <c:pt idx="1">
                  <c:v>195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Donantes 2020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(795) (*)</c:v>
                </c:pt>
                <c:pt idx="1">
                  <c:v>DONACIONES (2.558 M€)</c:v>
                </c:pt>
              </c:strCache>
            </c:strRef>
          </c:cat>
          <c:val>
            <c:numRef>
              <c:f>Hoja1!$E$2:$E$3</c:f>
              <c:numCache>
                <c:formatCode>General</c:formatCode>
                <c:ptCount val="2"/>
                <c:pt idx="0">
                  <c:v>213</c:v>
                </c:pt>
                <c:pt idx="1">
                  <c:v>318</c:v>
                </c:pt>
              </c:numCache>
            </c:numRef>
          </c:val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Donantes 2021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(795) (*)</c:v>
                </c:pt>
                <c:pt idx="1">
                  <c:v>DONACIONES (2.558 M€)</c:v>
                </c:pt>
              </c:strCache>
            </c:strRef>
          </c:cat>
          <c:val>
            <c:numRef>
              <c:f>Hoja1!$F$2:$F$3</c:f>
              <c:numCache>
                <c:formatCode>General</c:formatCode>
                <c:ptCount val="2"/>
                <c:pt idx="0">
                  <c:v>80</c:v>
                </c:pt>
                <c:pt idx="1">
                  <c:v>385</c:v>
                </c:pt>
              </c:numCache>
            </c:numRef>
          </c:val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Donantes 2022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(795) (*)</c:v>
                </c:pt>
                <c:pt idx="1">
                  <c:v>DONACIONES (2.558 M€)</c:v>
                </c:pt>
              </c:strCache>
            </c:strRef>
          </c:cat>
          <c:val>
            <c:numRef>
              <c:f>Hoja1!$G$2:$G$3</c:f>
              <c:numCache>
                <c:formatCode>General</c:formatCode>
                <c:ptCount val="2"/>
                <c:pt idx="0">
                  <c:v>125</c:v>
                </c:pt>
                <c:pt idx="1">
                  <c:v>417</c:v>
                </c:pt>
              </c:numCache>
            </c:numRef>
          </c:val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Donantes 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(795) (*)</c:v>
                </c:pt>
                <c:pt idx="1">
                  <c:v>DONACIONES (2.558 M€)</c:v>
                </c:pt>
              </c:strCache>
            </c:strRef>
          </c:cat>
          <c:val>
            <c:numRef>
              <c:f>Hoja1!$H$2:$H$3</c:f>
              <c:numCache>
                <c:formatCode>General</c:formatCode>
                <c:ptCount val="2"/>
                <c:pt idx="0">
                  <c:v>46</c:v>
                </c:pt>
                <c:pt idx="1">
                  <c:v>614</c:v>
                </c:pt>
              </c:numCache>
            </c:numRef>
          </c:val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Donantes 2024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(795) (*)</c:v>
                </c:pt>
                <c:pt idx="1">
                  <c:v>DONACIONES (2.558 M€)</c:v>
                </c:pt>
              </c:strCache>
            </c:strRef>
          </c:cat>
          <c:val>
            <c:numRef>
              <c:f>Hoja1!$I$2:$I$3</c:f>
              <c:numCache>
                <c:formatCode>General</c:formatCode>
                <c:ptCount val="2"/>
                <c:pt idx="0">
                  <c:v>160</c:v>
                </c:pt>
                <c:pt idx="1">
                  <c:v>535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6707584"/>
        <c:axId val="86717568"/>
      </c:barChart>
      <c:catAx>
        <c:axId val="867075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s-ES"/>
          </a:p>
        </c:txPr>
        <c:crossAx val="86717568"/>
        <c:crosses val="autoZero"/>
        <c:auto val="1"/>
        <c:lblAlgn val="ctr"/>
        <c:lblOffset val="100"/>
        <c:noMultiLvlLbl val="0"/>
      </c:catAx>
      <c:valAx>
        <c:axId val="86717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670758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3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4"/>
        <c:txPr>
          <a:bodyPr/>
          <a:lstStyle/>
          <a:p>
            <a:pPr>
              <a:defRPr sz="1700" b="1"/>
            </a:pPr>
            <a:endParaRPr lang="es-ES"/>
          </a:p>
        </c:txPr>
      </c:legendEntry>
      <c:layout/>
      <c:overlay val="0"/>
      <c:txPr>
        <a:bodyPr/>
        <a:lstStyle/>
        <a:p>
          <a:pPr>
            <a:defRPr sz="1700" b="1"/>
          </a:pPr>
          <a:endParaRPr lang="es-ES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0.36017</cdr:x>
      <cdr:y>0.73864</cdr:y>
    </cdr:from>
    <cdr:to>
      <cdr:x>0.40076</cdr:x>
      <cdr:y>0.83665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956638" y="3256136"/>
          <a:ext cx="333164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0.35228</cdr:x>
      <cdr:y>0.73864</cdr:y>
    </cdr:from>
    <cdr:to>
      <cdr:x>0.45755</cdr:x>
      <cdr:y>0.83665</cdr:y>
    </cdr:to>
    <cdr:sp macro="" textlink="">
      <cdr:nvSpPr>
        <cdr:cNvPr id="3" name="2 CuadroTexto"/>
        <cdr:cNvSpPr txBox="1"/>
      </cdr:nvSpPr>
      <cdr:spPr>
        <a:xfrm xmlns:a="http://schemas.openxmlformats.org/drawingml/2006/main">
          <a:off x="2891862" y="3256136"/>
          <a:ext cx="86409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ES" sz="2000" b="1" dirty="0">
            <a:solidFill>
              <a:schemeClr val="tx1"/>
            </a:solidFill>
            <a:latin typeface="+mj-lt"/>
          </a:endParaRPr>
        </a:p>
      </cdr:txBody>
    </cdr:sp>
  </cdr:relSizeAnchor>
  <cdr:relSizeAnchor xmlns:cdr="http://schemas.openxmlformats.org/drawingml/2006/chartDrawing">
    <cdr:from>
      <cdr:x>0.31579</cdr:x>
      <cdr:y>0.79257</cdr:y>
    </cdr:from>
    <cdr:to>
      <cdr:x>0.42718</cdr:x>
      <cdr:y>1</cdr:y>
    </cdr:to>
    <cdr:sp macro="" textlink="">
      <cdr:nvSpPr>
        <cdr:cNvPr id="4" name="3 CuadroTexto"/>
        <cdr:cNvSpPr txBox="1"/>
      </cdr:nvSpPr>
      <cdr:spPr>
        <a:xfrm xmlns:a="http://schemas.openxmlformats.org/drawingml/2006/main">
          <a:off x="2592288" y="3493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0.30016</cdr:x>
      <cdr:y>0.27869</cdr:y>
    </cdr:from>
    <cdr:to>
      <cdr:x>0.47964</cdr:x>
      <cdr:y>0.68852</cdr:y>
    </cdr:to>
    <cdr:cxnSp macro="">
      <cdr:nvCxnSpPr>
        <cdr:cNvPr id="5" name="5 Conector recto"/>
        <cdr:cNvCxnSpPr/>
      </cdr:nvCxnSpPr>
      <cdr:spPr>
        <a:xfrm xmlns:a="http://schemas.openxmlformats.org/drawingml/2006/main" flipV="1">
          <a:off x="2528791" y="1224136"/>
          <a:ext cx="1512168" cy="18002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E6710-5D57-4DC6-88AE-4BF996855DBF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402DA-9492-416C-A164-5EDAF77DB72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591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14856-7246-44E1-A2EF-A73B915646DF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6EE9A-5EE7-4533-A4AC-5D95E4D09D3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959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6EE9A-5EE7-4533-A4AC-5D95E4D09D37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4243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6EE9A-5EE7-4533-A4AC-5D95E4D09D37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7203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6EE9A-5EE7-4533-A4AC-5D95E4D09D37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7203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68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1170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6251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523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081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182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2486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2641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371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454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349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A1DC6-E5F5-46BA-94CA-1D958D4D80A3}" type="datetimeFigureOut">
              <a:rPr lang="es-ES" smtClean="0"/>
              <a:pPr/>
              <a:t>29/01/2025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96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="" xmlns:a16="http://schemas.microsoft.com/office/drawing/2014/main" id="{B9F10313-D2AD-4F0F-DA44-209E6A295168}"/>
              </a:ext>
            </a:extLst>
          </p:cNvPr>
          <p:cNvSpPr>
            <a:spLocks noGrp="1"/>
          </p:cNvSpPr>
          <p:nvPr/>
        </p:nvSpPr>
        <p:spPr>
          <a:xfrm>
            <a:off x="683568" y="2132856"/>
            <a:ext cx="8117128" cy="2529923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 smtClean="0"/>
              <a:t>COMITÉ FINANCIERO Y OPERATIVO</a:t>
            </a:r>
          </a:p>
          <a:p>
            <a:r>
              <a:rPr lang="es-ES" sz="4000" b="1" dirty="0" smtClean="0"/>
              <a:t>Informe económico para el Patronato</a:t>
            </a:r>
            <a:endParaRPr lang="es-ES" sz="4000" dirty="0"/>
          </a:p>
          <a:p>
            <a:r>
              <a:rPr lang="es-ES" sz="4000" b="1" dirty="0" smtClean="0"/>
              <a:t>Periodo 2018-2024</a:t>
            </a:r>
            <a:endParaRPr lang="es-ES" sz="4000" dirty="0"/>
          </a:p>
        </p:txBody>
      </p:sp>
      <p:sp>
        <p:nvSpPr>
          <p:cNvPr id="5" name="2 Subtítulo">
            <a:extLst>
              <a:ext uri="{FF2B5EF4-FFF2-40B4-BE49-F238E27FC236}">
                <a16:creationId xmlns="" xmlns:a16="http://schemas.microsoft.com/office/drawing/2014/main" id="{61AA6AE5-1682-60B6-4E4C-662AE0B61C87}"/>
              </a:ext>
            </a:extLst>
          </p:cNvPr>
          <p:cNvSpPr>
            <a:spLocks noGrp="1"/>
          </p:cNvSpPr>
          <p:nvPr/>
        </p:nvSpPr>
        <p:spPr>
          <a:xfrm>
            <a:off x="4704801" y="5805264"/>
            <a:ext cx="4095895" cy="823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dirty="0" smtClean="0"/>
              <a:t>Madrid</a:t>
            </a:r>
            <a:r>
              <a:rPr lang="es-ES" dirty="0"/>
              <a:t>,  </a:t>
            </a:r>
            <a:r>
              <a:rPr lang="es-ES" dirty="0" smtClean="0"/>
              <a:t>31</a:t>
            </a:r>
            <a:r>
              <a:rPr lang="es-ES" dirty="0" smtClean="0"/>
              <a:t> </a:t>
            </a:r>
            <a:r>
              <a:rPr lang="es-ES" dirty="0"/>
              <a:t>de </a:t>
            </a:r>
            <a:r>
              <a:rPr lang="es-ES" dirty="0" smtClean="0"/>
              <a:t>enero</a:t>
            </a:r>
            <a:r>
              <a:rPr lang="es-ES" dirty="0" smtClean="0"/>
              <a:t> </a:t>
            </a:r>
            <a:r>
              <a:rPr lang="es-ES" dirty="0"/>
              <a:t>2024</a:t>
            </a:r>
          </a:p>
        </p:txBody>
      </p:sp>
      <p:pic>
        <p:nvPicPr>
          <p:cNvPr id="6" name="officeArt object">
            <a:extLst>
              <a:ext uri="{FF2B5EF4-FFF2-40B4-BE49-F238E27FC236}">
                <a16:creationId xmlns="" xmlns:a16="http://schemas.microsoft.com/office/drawing/2014/main" id="{2F07E0B1-0E9A-4E6A-B517-2F2C29E4640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40891" y="251216"/>
            <a:ext cx="1459805" cy="79200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606947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74638"/>
            <a:ext cx="5976664" cy="778098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s-ES" sz="3200" b="1" dirty="0" smtClean="0"/>
              <a:t>RESUMEN DE DATOS 2018 - 2024</a:t>
            </a:r>
            <a:endParaRPr lang="es-ES" sz="32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1052735"/>
            <a:ext cx="8858280" cy="4824537"/>
          </a:xfrm>
        </p:spPr>
        <p:txBody>
          <a:bodyPr>
            <a:noAutofit/>
          </a:bodyPr>
          <a:lstStyle/>
          <a:p>
            <a:r>
              <a:rPr lang="es-ES" sz="2200" dirty="0" smtClean="0"/>
              <a:t>Dotación fundacional (desembolsada): 		        </a:t>
            </a:r>
            <a:r>
              <a:rPr lang="es-ES" sz="2200" b="1" dirty="0" smtClean="0"/>
              <a:t>30.000 €</a:t>
            </a:r>
            <a:endParaRPr lang="es-ES" sz="2200" dirty="0" smtClean="0"/>
          </a:p>
          <a:p>
            <a:r>
              <a:rPr lang="es-ES" sz="2200" dirty="0" smtClean="0"/>
              <a:t>Aportaciones económicas recibidas: 		 	  </a:t>
            </a:r>
            <a:r>
              <a:rPr lang="es-ES" sz="2200" b="1" dirty="0" smtClean="0"/>
              <a:t>2.558.149 </a:t>
            </a:r>
            <a:r>
              <a:rPr lang="es-ES" sz="2200" b="1" dirty="0"/>
              <a:t>€</a:t>
            </a:r>
            <a:r>
              <a:rPr lang="es-ES" sz="2200" b="1" dirty="0" smtClean="0"/>
              <a:t> </a:t>
            </a:r>
          </a:p>
          <a:p>
            <a:r>
              <a:rPr lang="es-ES" sz="2200" dirty="0" smtClean="0"/>
              <a:t>Donantes totales (periódicos y puntuales): 		</a:t>
            </a:r>
            <a:r>
              <a:rPr lang="es-ES" sz="2200" dirty="0"/>
              <a:t>  </a:t>
            </a:r>
            <a:r>
              <a:rPr lang="es-ES" sz="2200" dirty="0" smtClean="0"/>
              <a:t>            </a:t>
            </a:r>
            <a:r>
              <a:rPr lang="es-ES" sz="2200" b="1" dirty="0" smtClean="0"/>
              <a:t>795</a:t>
            </a:r>
            <a:endParaRPr lang="es-ES" sz="2200" dirty="0" smtClean="0"/>
          </a:p>
          <a:p>
            <a:r>
              <a:rPr lang="es-ES" sz="2200" dirty="0" smtClean="0"/>
              <a:t>Colaboradores y voluntarios: 	</a:t>
            </a:r>
            <a:r>
              <a:rPr lang="es-ES" sz="2200" dirty="0"/>
              <a:t>	</a:t>
            </a:r>
            <a:r>
              <a:rPr lang="es-ES" sz="2200" dirty="0" smtClean="0"/>
              <a:t>   		              </a:t>
            </a:r>
            <a:r>
              <a:rPr lang="es-ES" sz="2200" b="1" dirty="0" smtClean="0"/>
              <a:t>294 </a:t>
            </a:r>
            <a:r>
              <a:rPr lang="es-ES" sz="2200" dirty="0" smtClean="0"/>
              <a:t>(*)</a:t>
            </a:r>
            <a:endParaRPr lang="es-ES" sz="2200" dirty="0"/>
          </a:p>
          <a:p>
            <a:r>
              <a:rPr lang="es-ES" sz="2200" dirty="0" smtClean="0"/>
              <a:t>Estudiantes premiados activos curso 2024-25: 		  </a:t>
            </a:r>
            <a:r>
              <a:rPr lang="es-ES" sz="2200" b="1" dirty="0" smtClean="0"/>
              <a:t>77</a:t>
            </a:r>
            <a:endParaRPr lang="es-ES" sz="2200" dirty="0"/>
          </a:p>
          <a:p>
            <a:r>
              <a:rPr lang="es-ES" sz="2200" dirty="0" smtClean="0"/>
              <a:t>Ayudas totales concedidas cursos 2018-25: 		   	</a:t>
            </a:r>
            <a:r>
              <a:rPr lang="es-ES" sz="2200" b="1" dirty="0" smtClean="0"/>
              <a:t>351</a:t>
            </a:r>
          </a:p>
          <a:p>
            <a:r>
              <a:rPr lang="es-ES" sz="2200" dirty="0" smtClean="0"/>
              <a:t>Importe premios y ayudas concedidos: 		   </a:t>
            </a:r>
            <a:r>
              <a:rPr lang="es-ES" sz="2200" b="1" dirty="0" smtClean="0"/>
              <a:t>1.714.534</a:t>
            </a:r>
            <a:r>
              <a:rPr lang="es-ES" sz="2200" dirty="0" smtClean="0"/>
              <a:t> </a:t>
            </a:r>
            <a:r>
              <a:rPr lang="es-ES" sz="2200" b="1" dirty="0" smtClean="0"/>
              <a:t>€</a:t>
            </a:r>
          </a:p>
          <a:p>
            <a:r>
              <a:rPr lang="es-ES" sz="2200" dirty="0" smtClean="0"/>
              <a:t>Importe premios y ayudas pagados:                                   </a:t>
            </a:r>
            <a:r>
              <a:rPr lang="es-ES" sz="2200" b="1" dirty="0" smtClean="0"/>
              <a:t>1.554.531</a:t>
            </a:r>
            <a:r>
              <a:rPr lang="es-ES" sz="2200" dirty="0" smtClean="0"/>
              <a:t> </a:t>
            </a:r>
            <a:r>
              <a:rPr lang="es-ES" sz="2200" b="1" dirty="0" smtClean="0"/>
              <a:t>€</a:t>
            </a:r>
          </a:p>
          <a:p>
            <a:r>
              <a:rPr lang="es-ES" sz="2200" dirty="0"/>
              <a:t>Compromisos pendientes por ayudas: </a:t>
            </a:r>
            <a:r>
              <a:rPr lang="es-ES" sz="2200" dirty="0" smtClean="0"/>
              <a:t>		       </a:t>
            </a:r>
            <a:r>
              <a:rPr lang="es-ES" sz="2200" b="1" dirty="0" smtClean="0"/>
              <a:t>160.003</a:t>
            </a:r>
            <a:r>
              <a:rPr lang="es-ES" sz="2200" dirty="0" smtClean="0"/>
              <a:t> </a:t>
            </a:r>
            <a:r>
              <a:rPr lang="es-ES" sz="2200" b="1" dirty="0" smtClean="0"/>
              <a:t>€</a:t>
            </a:r>
          </a:p>
          <a:p>
            <a:r>
              <a:rPr lang="es-ES" sz="2200" dirty="0" smtClean="0"/>
              <a:t>Gastos incurridos:  					         </a:t>
            </a:r>
            <a:r>
              <a:rPr lang="es-ES" sz="2200" b="1" dirty="0" smtClean="0"/>
              <a:t>60.576</a:t>
            </a:r>
            <a:r>
              <a:rPr lang="es-ES" sz="2200" dirty="0" smtClean="0"/>
              <a:t> </a:t>
            </a:r>
            <a:r>
              <a:rPr lang="es-ES" sz="2200" b="1" dirty="0" smtClean="0"/>
              <a:t>€</a:t>
            </a:r>
            <a:r>
              <a:rPr lang="es-ES" sz="2200" dirty="0" smtClean="0"/>
              <a:t> (**)</a:t>
            </a:r>
          </a:p>
          <a:p>
            <a:r>
              <a:rPr lang="es-ES" sz="2200" dirty="0" smtClean="0"/>
              <a:t>Saldo cuentas e inversiones de la Fundación: 		       </a:t>
            </a:r>
            <a:r>
              <a:rPr lang="es-ES" sz="2200" b="1" dirty="0" smtClean="0"/>
              <a:t>943.042 €</a:t>
            </a:r>
            <a:r>
              <a:rPr lang="es-ES" sz="2200" dirty="0" smtClean="0"/>
              <a:t> </a:t>
            </a:r>
          </a:p>
          <a:p>
            <a:r>
              <a:rPr lang="es-ES" sz="2200" dirty="0" smtClean="0"/>
              <a:t>Ratio de cobertura de las ayudas: 				 </a:t>
            </a:r>
            <a:r>
              <a:rPr lang="es-ES" sz="2200" b="1" dirty="0" smtClean="0"/>
              <a:t>80% </a:t>
            </a:r>
            <a:r>
              <a:rPr lang="es-ES" sz="2200" dirty="0" smtClean="0"/>
              <a:t>(***)</a:t>
            </a:r>
            <a:endParaRPr lang="es-ES" sz="2200" dirty="0"/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xmlns="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308465"/>
            <a:ext cx="1671633" cy="576063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95536" y="6551349"/>
            <a:ext cx="6390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 smtClean="0"/>
              <a:t>Fuente: Fundación </a:t>
            </a:r>
            <a:r>
              <a:rPr lang="es-ES" sz="1200" dirty="0" err="1" smtClean="0"/>
              <a:t>Dádoris</a:t>
            </a:r>
            <a:r>
              <a:rPr lang="es-ES" sz="1200" dirty="0" smtClean="0"/>
              <a:t>, elaboración propia, datos a 31 Diciembre 2024</a:t>
            </a:r>
          </a:p>
          <a:p>
            <a:pPr lvl="0"/>
            <a:endParaRPr lang="es-ES" sz="1200" dirty="0" smtClean="0"/>
          </a:p>
          <a:p>
            <a:pPr lvl="0"/>
            <a:endParaRPr lang="es-ES" sz="1200" dirty="0"/>
          </a:p>
        </p:txBody>
      </p:sp>
      <p:sp>
        <p:nvSpPr>
          <p:cNvPr id="8" name="7 Rectángulo"/>
          <p:cNvSpPr/>
          <p:nvPr/>
        </p:nvSpPr>
        <p:spPr>
          <a:xfrm>
            <a:off x="395536" y="5841413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 smtClean="0"/>
              <a:t>(*) De ellos 118 Tutores de premiados</a:t>
            </a:r>
            <a:r>
              <a:rPr lang="es-ES" sz="1400" b="1" dirty="0"/>
              <a:t>. (**) Incluye eventos, </a:t>
            </a:r>
            <a:r>
              <a:rPr lang="es-ES" sz="1400" b="1" dirty="0" err="1" smtClean="0"/>
              <a:t>serv.icios</a:t>
            </a:r>
            <a:r>
              <a:rPr lang="es-ES" sz="1400" b="1" dirty="0" smtClean="0"/>
              <a:t> profesionales, </a:t>
            </a:r>
            <a:r>
              <a:rPr lang="es-ES" sz="1400" b="1" dirty="0"/>
              <a:t>cuotas </a:t>
            </a:r>
            <a:r>
              <a:rPr lang="es-ES" sz="1400" b="1" dirty="0" smtClean="0"/>
              <a:t>asociaciones, </a:t>
            </a:r>
            <a:r>
              <a:rPr lang="es-ES" sz="1400" b="1" dirty="0"/>
              <a:t>en buena parte cubiertas con donaciones </a:t>
            </a:r>
            <a:r>
              <a:rPr lang="es-ES" sz="1400" b="1" dirty="0" smtClean="0"/>
              <a:t>dentro del objetivo de “Gastos cero”. (***) Con los fondos de la Fundación se cubre el 80% de los gastos previsibles de cada uno de los alumnos actuales</a:t>
            </a:r>
            <a:r>
              <a:rPr lang="es-ES" sz="1600" b="1" dirty="0" smtClean="0"/>
              <a:t>.</a:t>
            </a:r>
            <a:endParaRPr lang="es-ES" sz="1600" b="1" dirty="0"/>
          </a:p>
          <a:p>
            <a:pPr lvl="0"/>
            <a:r>
              <a:rPr lang="es-ES" sz="1600" b="1" dirty="0" smtClean="0"/>
              <a:t> 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07538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85010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s-ES" sz="3000" b="1" dirty="0" smtClean="0"/>
              <a:t>COLABORADORES CON LA FUNDACIÓN</a:t>
            </a:r>
            <a:endParaRPr lang="es-ES" sz="3000" b="1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8939333"/>
              </p:ext>
            </p:extLst>
          </p:nvPr>
        </p:nvGraphicFramePr>
        <p:xfrm>
          <a:off x="457200" y="1340769"/>
          <a:ext cx="836327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308465"/>
            <a:ext cx="1671633" cy="576063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395536" y="6319192"/>
            <a:ext cx="6390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 smtClean="0"/>
              <a:t>Fuente: Fundación </a:t>
            </a:r>
            <a:r>
              <a:rPr lang="es-ES" sz="1200" dirty="0" err="1" smtClean="0"/>
              <a:t>Dádoris</a:t>
            </a:r>
            <a:r>
              <a:rPr lang="es-ES" sz="1200" dirty="0" smtClean="0"/>
              <a:t>, elaboración propia, datos a 31 Diciembre 2024</a:t>
            </a:r>
          </a:p>
          <a:p>
            <a:pPr lvl="0"/>
            <a:endParaRPr lang="es-ES" sz="1200" dirty="0"/>
          </a:p>
        </p:txBody>
      </p:sp>
      <p:sp>
        <p:nvSpPr>
          <p:cNvPr id="9" name="8 Rectángulo"/>
          <p:cNvSpPr/>
          <p:nvPr/>
        </p:nvSpPr>
        <p:spPr>
          <a:xfrm>
            <a:off x="395536" y="5921284"/>
            <a:ext cx="76765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 smtClean="0"/>
              <a:t>(*) Personas físicas = 93% y Personas jurídicas = </a:t>
            </a:r>
            <a:r>
              <a:rPr lang="es-ES" sz="1600" b="1" dirty="0"/>
              <a:t>7</a:t>
            </a:r>
            <a:r>
              <a:rPr lang="es-ES" sz="1600" b="1" dirty="0" smtClean="0"/>
              <a:t>%</a:t>
            </a:r>
          </a:p>
          <a:p>
            <a:pPr lvl="0"/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14188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850106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s-ES" sz="3000" b="1" dirty="0" smtClean="0"/>
              <a:t>MODALIDADES DE LAS APORTACIONES</a:t>
            </a:r>
            <a:endParaRPr lang="es-ES" sz="3000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98955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n 6">
            <a:extLst>
              <a:ext uri="{FF2B5EF4-FFF2-40B4-BE49-F238E27FC236}">
                <a16:creationId xmlns:a16="http://schemas.microsoft.com/office/drawing/2014/main" xmlns="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308465"/>
            <a:ext cx="1671633" cy="576063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415788" y="6319191"/>
            <a:ext cx="6390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 smtClean="0"/>
              <a:t>Fuente: Fundación </a:t>
            </a:r>
            <a:r>
              <a:rPr lang="es-ES" sz="1200" dirty="0" err="1" smtClean="0"/>
              <a:t>Dádoris</a:t>
            </a:r>
            <a:r>
              <a:rPr lang="es-ES" sz="1200" dirty="0" smtClean="0"/>
              <a:t>, elaboración propia, datos a 31 Diciembre 2024</a:t>
            </a:r>
          </a:p>
          <a:p>
            <a:pPr lvl="0"/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355474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88640"/>
            <a:ext cx="7269904" cy="86409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s-ES" sz="3000" b="1" dirty="0" smtClean="0"/>
              <a:t>DISTRIBUCIÓN DONANTES Y DONACIONES </a:t>
            </a:r>
            <a:r>
              <a:rPr lang="es-ES" sz="2000" b="1" dirty="0" smtClean="0"/>
              <a:t>(*) </a:t>
            </a:r>
            <a:endParaRPr lang="es-ES" sz="2000" b="1" dirty="0"/>
          </a:p>
        </p:txBody>
      </p:sp>
      <p:graphicFrame>
        <p:nvGraphicFramePr>
          <p:cNvPr id="4" name="3 Gráfico"/>
          <p:cNvGraphicFramePr/>
          <p:nvPr>
            <p:extLst>
              <p:ext uri="{D42A27DB-BD31-4B8C-83A1-F6EECF244321}">
                <p14:modId xmlns:p14="http://schemas.microsoft.com/office/powerpoint/2010/main" val="2100916842"/>
              </p:ext>
            </p:extLst>
          </p:nvPr>
        </p:nvGraphicFramePr>
        <p:xfrm>
          <a:off x="235260" y="1196752"/>
          <a:ext cx="842493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6">
            <a:extLst>
              <a:ext uri="{FF2B5EF4-FFF2-40B4-BE49-F238E27FC236}">
                <a16:creationId xmlns:a16="http://schemas.microsoft.com/office/drawing/2014/main" xmlns="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904" y="188640"/>
            <a:ext cx="1671633" cy="576063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24907" y="6535252"/>
            <a:ext cx="6390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 smtClean="0"/>
              <a:t>Fuente: Fundación </a:t>
            </a:r>
            <a:r>
              <a:rPr lang="es-ES" sz="1200" dirty="0" err="1" smtClean="0"/>
              <a:t>Dádoris</a:t>
            </a:r>
            <a:r>
              <a:rPr lang="es-ES" sz="1200" dirty="0" smtClean="0"/>
              <a:t>, elaboración propia, datos a 31 Diciembre 2024</a:t>
            </a:r>
            <a:endParaRPr lang="es-ES" sz="1200" dirty="0"/>
          </a:p>
        </p:txBody>
      </p:sp>
      <p:cxnSp>
        <p:nvCxnSpPr>
          <p:cNvPr id="6" name="5 Conector recto"/>
          <p:cNvCxnSpPr/>
          <p:nvPr/>
        </p:nvCxnSpPr>
        <p:spPr>
          <a:xfrm flipV="1">
            <a:off x="2764051" y="3068960"/>
            <a:ext cx="1512168" cy="1502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324907" y="5661249"/>
            <a:ext cx="83515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(*) El 100% de las Donaciones son de carácter privado.</a:t>
            </a:r>
          </a:p>
          <a:p>
            <a:pPr lvl="0"/>
            <a:r>
              <a:rPr lang="es-E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     El Donante de mayor importe está por debajo </a:t>
            </a:r>
            <a:r>
              <a:rPr lang="es-ES" sz="1600" b="1" dirty="0">
                <a:solidFill>
                  <a:prstClr val="black"/>
                </a:solidFill>
                <a:latin typeface="Calibri" panose="020F0502020204030204" pitchFamily="34" charset="0"/>
              </a:rPr>
              <a:t>d</a:t>
            </a:r>
            <a:r>
              <a:rPr lang="es-E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el 10% de </a:t>
            </a:r>
            <a:r>
              <a:rPr lang="es-ES" sz="1600" b="1" dirty="0">
                <a:solidFill>
                  <a:prstClr val="black"/>
                </a:solidFill>
                <a:latin typeface="Calibri" panose="020F0502020204030204" pitchFamily="34" charset="0"/>
              </a:rPr>
              <a:t>l</a:t>
            </a:r>
            <a:r>
              <a:rPr lang="es-E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as Donaciones totales.</a:t>
            </a:r>
            <a:endParaRPr lang="es-ES" sz="16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45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9512" y="188641"/>
            <a:ext cx="6912768" cy="86409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s-ES" sz="3000" b="1" dirty="0" smtClean="0"/>
              <a:t>DISTRIBUCIÓN DONANTES Y DONACIONES</a:t>
            </a:r>
            <a:r>
              <a:rPr lang="es-ES" sz="3200" b="1" dirty="0" smtClean="0"/>
              <a:t> </a:t>
            </a:r>
            <a:endParaRPr lang="es-ES" sz="3200" b="1" dirty="0"/>
          </a:p>
        </p:txBody>
      </p:sp>
      <p:graphicFrame>
        <p:nvGraphicFramePr>
          <p:cNvPr id="4" name="3 Gráfico"/>
          <p:cNvGraphicFramePr/>
          <p:nvPr>
            <p:extLst>
              <p:ext uri="{D42A27DB-BD31-4B8C-83A1-F6EECF244321}">
                <p14:modId xmlns:p14="http://schemas.microsoft.com/office/powerpoint/2010/main" val="4056686055"/>
              </p:ext>
            </p:extLst>
          </p:nvPr>
        </p:nvGraphicFramePr>
        <p:xfrm>
          <a:off x="467544" y="1397000"/>
          <a:ext cx="8208912" cy="4408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6">
            <a:extLst>
              <a:ext uri="{FF2B5EF4-FFF2-40B4-BE49-F238E27FC236}">
                <a16:creationId xmlns:a16="http://schemas.microsoft.com/office/drawing/2014/main" xmlns="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904" y="188640"/>
            <a:ext cx="1671633" cy="576063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95536" y="6556665"/>
            <a:ext cx="6390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 smtClean="0"/>
              <a:t>Fuente: Fundación </a:t>
            </a:r>
            <a:r>
              <a:rPr lang="es-ES" sz="1200" dirty="0" err="1" smtClean="0"/>
              <a:t>Dádoris</a:t>
            </a:r>
            <a:r>
              <a:rPr lang="es-ES" sz="1200" dirty="0" smtClean="0"/>
              <a:t>, elaboración propia, datos a 31 Diciembre 2024</a:t>
            </a:r>
            <a:endParaRPr lang="es-ES" sz="1200" dirty="0"/>
          </a:p>
        </p:txBody>
      </p:sp>
      <p:sp>
        <p:nvSpPr>
          <p:cNvPr id="3" name="2 Rectángulo"/>
          <p:cNvSpPr/>
          <p:nvPr/>
        </p:nvSpPr>
        <p:spPr>
          <a:xfrm>
            <a:off x="395536" y="5824770"/>
            <a:ext cx="85460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400" b="1" dirty="0">
                <a:solidFill>
                  <a:prstClr val="black"/>
                </a:solidFill>
                <a:latin typeface="Calibri" panose="020F0502020204030204" pitchFamily="34" charset="0"/>
              </a:rPr>
              <a:t>(*) </a:t>
            </a:r>
            <a:r>
              <a:rPr lang="es-ES" sz="1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Los donantes de cada año son incrementales sobre los de los años anteriores. </a:t>
            </a:r>
          </a:p>
          <a:p>
            <a:pPr lvl="0"/>
            <a:r>
              <a:rPr lang="es-ES" sz="1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     En 2020, el aumento de donantes estuvo influido por el programa de ayudas  de Banco Santander.</a:t>
            </a:r>
          </a:p>
          <a:p>
            <a:pPr lvl="0"/>
            <a:r>
              <a:rPr lang="es-ES" sz="1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     Los Socios fundadores son además donantes recurrentes de la Fundación. </a:t>
            </a:r>
            <a:endParaRPr lang="es-ES" sz="14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00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7597</TotalTime>
  <Words>273</Words>
  <Application>Microsoft Office PowerPoint</Application>
  <PresentationFormat>Presentación en pantalla (4:3)</PresentationFormat>
  <Paragraphs>43</Paragraphs>
  <Slides>6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RESUMEN DE DATOS 2018 - 2024</vt:lpstr>
      <vt:lpstr>COLABORADORES CON LA FUNDACIÓN</vt:lpstr>
      <vt:lpstr>MODALIDADES DE LAS APORTACIONES</vt:lpstr>
      <vt:lpstr>DISTRIBUCIÓN DONANTES Y DONACIONES (*) </vt:lpstr>
      <vt:lpstr>DISTRIBUCIÓN DONANTES Y DONACIONES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JoseAntonio</dc:creator>
  <cp:lastModifiedBy>JoseAntonio</cp:lastModifiedBy>
  <cp:revision>125</cp:revision>
  <dcterms:created xsi:type="dcterms:W3CDTF">2019-01-30T12:35:31Z</dcterms:created>
  <dcterms:modified xsi:type="dcterms:W3CDTF">2025-01-29T12:24:21Z</dcterms:modified>
</cp:coreProperties>
</file>