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257" r:id="rId3"/>
    <p:sldId id="260" r:id="rId4"/>
    <p:sldId id="259" r:id="rId5"/>
    <p:sldId id="256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8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n-US" dirty="0"/>
              <a:t>NÚMERO DE PERSONAS =</a:t>
            </a:r>
            <a:r>
              <a:rPr lang="en-US" baseline="0" dirty="0"/>
              <a:t> 1.344</a:t>
            </a:r>
            <a:r>
              <a:rPr lang="en-US" dirty="0"/>
              <a:t> (*)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PERSONAS (1.344)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A22-4A29-BBC1-0CECE7A393C8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Donantes (950)</c:v>
                </c:pt>
                <c:pt idx="1">
                  <c:v>Colaboradores y Voluntarios (317)</c:v>
                </c:pt>
                <c:pt idx="2">
                  <c:v>Premiados (77)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950</c:v>
                </c:pt>
                <c:pt idx="1">
                  <c:v>317</c:v>
                </c:pt>
                <c:pt idx="2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22-4A29-BBC1-0CECE7A393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s-ES" dirty="0"/>
              <a:t>IMPORTE TOTAL = 3.310.386 €</a:t>
            </a:r>
          </a:p>
        </c:rich>
      </c:tx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IMPORTE TOTAL = 3.310.386 €</c:v>
                </c:pt>
              </c:strCache>
            </c:strRef>
          </c:tx>
          <c:dLbls>
            <c:dLbl>
              <c:idx val="0"/>
              <c:layout>
                <c:manualLayout>
                  <c:x val="9.2592592592592587E-3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A8-4580-B79C-B4A15EDF96F1}"/>
                </c:ext>
              </c:extLst>
            </c:dLbl>
            <c:dLbl>
              <c:idx val="1"/>
              <c:layout>
                <c:manualLayout>
                  <c:x val="4.012345679012351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A8-4580-B79C-B4A15EDF96F1}"/>
                </c:ext>
              </c:extLst>
            </c:dLbl>
            <c:dLbl>
              <c:idx val="2"/>
              <c:layout>
                <c:manualLayout>
                  <c:x val="-0.10956790123456787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A8-4580-B79C-B4A15EDF96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30000</c:v>
                </c:pt>
                <c:pt idx="1">
                  <c:v>2609485</c:v>
                </c:pt>
                <c:pt idx="2">
                  <c:v>670901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A8-4580-B79C-B4A15EDF96F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0.90623872865581234</c:v>
                </c:pt>
                <c:pt idx="1">
                  <c:v>78.827212294880411</c:v>
                </c:pt>
                <c:pt idx="2">
                  <c:v>20.266548976463771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A8-4580-B79C-B4A15EDF96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overlay val="1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Mecenas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                   (950)</c:v>
                </c:pt>
                <c:pt idx="1">
                  <c:v>DONACIONES (3.310.386€)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42</c:v>
                </c:pt>
                <c:pt idx="1">
                  <c:v>1880567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FA-4093-9438-A650D890622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Socios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                   (950)</c:v>
                </c:pt>
                <c:pt idx="1">
                  <c:v>DONACIONES (3.310.386€)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109</c:v>
                </c:pt>
                <c:pt idx="1">
                  <c:v>644454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FA-4093-9438-A650D890622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Amigos y puntuales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                   (950)</c:v>
                </c:pt>
                <c:pt idx="1">
                  <c:v>DONACIONES (3.310.386€)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799</c:v>
                </c:pt>
                <c:pt idx="1">
                  <c:v>785365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FA-4093-9438-A650D89062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0903552"/>
        <c:axId val="80905344"/>
      </c:barChart>
      <c:catAx>
        <c:axId val="8090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80905344"/>
        <c:crosses val="autoZero"/>
        <c:auto val="1"/>
        <c:lblAlgn val="ctr"/>
        <c:lblOffset val="100"/>
        <c:noMultiLvlLbl val="0"/>
      </c:catAx>
      <c:valAx>
        <c:axId val="809053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090355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Fundadores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25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82-4F9B-8D4C-0B3009FB4F2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Donantes 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49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82-4F9B-8D4C-0B3009FB4F2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Donantes 2019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97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82-4F9B-8D4C-0B3009FB4F2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Donantes 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Hoja1!$E$2:$E$3</c:f>
              <c:numCache>
                <c:formatCode>General</c:formatCode>
                <c:ptCount val="2"/>
                <c:pt idx="0">
                  <c:v>213</c:v>
                </c:pt>
                <c:pt idx="1">
                  <c:v>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82-4F9B-8D4C-0B3009FB4F2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Donantes 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Hoja1!$F$2:$F$3</c:f>
              <c:numCache>
                <c:formatCode>General</c:formatCode>
                <c:ptCount val="2"/>
                <c:pt idx="0">
                  <c:v>80</c:v>
                </c:pt>
                <c:pt idx="1">
                  <c:v>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82-4F9B-8D4C-0B3009FB4F2A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Donantes 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Hoja1!$G$2:$G$3</c:f>
              <c:numCache>
                <c:formatCode>General</c:formatCode>
                <c:ptCount val="2"/>
                <c:pt idx="0">
                  <c:v>125</c:v>
                </c:pt>
                <c:pt idx="1">
                  <c:v>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E82-4F9B-8D4C-0B3009FB4F2A}"/>
            </c:ext>
          </c:extLst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Donantes 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Hoja1!$H$2:$H$3</c:f>
              <c:numCache>
                <c:formatCode>General</c:formatCode>
                <c:ptCount val="2"/>
                <c:pt idx="0">
                  <c:v>46</c:v>
                </c:pt>
                <c:pt idx="1">
                  <c:v>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82-4F9B-8D4C-0B3009FB4F2A}"/>
            </c:ext>
          </c:extLst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Donantes 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7354952763533094E-3"/>
                  <c:y val="4.3215424484559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322080197716826E-2"/>
                      <c:h val="9.91481000230476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2E82-4F9B-8D4C-0B3009FB4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Hoja1!$I$2:$I$3</c:f>
              <c:numCache>
                <c:formatCode>General</c:formatCode>
                <c:ptCount val="2"/>
                <c:pt idx="0">
                  <c:v>160</c:v>
                </c:pt>
                <c:pt idx="1">
                  <c:v>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E82-4F9B-8D4C-0B3009FB4F2A}"/>
            </c:ext>
          </c:extLst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Donantes 2025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7679244216529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82-4F9B-8D4C-0B3009FB4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DONANTES (950) (*)</c:v>
                </c:pt>
                <c:pt idx="1">
                  <c:v>DONACIONES (3.310 M€)</c:v>
                </c:pt>
              </c:strCache>
            </c:strRef>
          </c:cat>
          <c:val>
            <c:numRef>
              <c:f>Hoja1!$J$2:$J$3</c:f>
              <c:numCache>
                <c:formatCode>General</c:formatCode>
                <c:ptCount val="2"/>
                <c:pt idx="0">
                  <c:v>155</c:v>
                </c:pt>
                <c:pt idx="1">
                  <c:v>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E82-4F9B-8D4C-0B3009FB4F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6707584"/>
        <c:axId val="86717568"/>
      </c:barChart>
      <c:catAx>
        <c:axId val="86707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86717568"/>
        <c:crosses val="autoZero"/>
        <c:auto val="1"/>
        <c:lblAlgn val="ctr"/>
        <c:lblOffset val="100"/>
        <c:noMultiLvlLbl val="0"/>
      </c:catAx>
      <c:valAx>
        <c:axId val="86717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70758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3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4"/>
        <c:txPr>
          <a:bodyPr/>
          <a:lstStyle/>
          <a:p>
            <a:pPr>
              <a:defRPr sz="1700" b="1"/>
            </a:pPr>
            <a:endParaRPr lang="es-ES"/>
          </a:p>
        </c:txPr>
      </c:legendEntry>
      <c:overlay val="0"/>
      <c:txPr>
        <a:bodyPr/>
        <a:lstStyle/>
        <a:p>
          <a:pPr>
            <a:defRPr sz="1700"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0.36017</cdr:x>
      <cdr:y>0.73864</cdr:y>
    </cdr:from>
    <cdr:to>
      <cdr:x>0.40076</cdr:x>
      <cdr:y>0.83665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956638" y="3256136"/>
          <a:ext cx="33316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0.35228</cdr:x>
      <cdr:y>0.73864</cdr:y>
    </cdr:from>
    <cdr:to>
      <cdr:x>0.45755</cdr:x>
      <cdr:y>0.83665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2891862" y="3256136"/>
          <a:ext cx="86409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2000" b="1" dirty="0">
            <a:solidFill>
              <a:schemeClr val="tx1"/>
            </a:solidFill>
            <a:latin typeface="+mj-lt"/>
          </a:endParaRPr>
        </a:p>
      </cdr:txBody>
    </cdr:sp>
  </cdr:relSizeAnchor>
  <cdr:relSizeAnchor xmlns:cdr="http://schemas.openxmlformats.org/drawingml/2006/chartDrawing">
    <cdr:from>
      <cdr:x>0.31579</cdr:x>
      <cdr:y>0.79257</cdr:y>
    </cdr:from>
    <cdr:to>
      <cdr:x>0.42718</cdr:x>
      <cdr:y>1</cdr:y>
    </cdr:to>
    <cdr:sp macro="" textlink="">
      <cdr:nvSpPr>
        <cdr:cNvPr id="4" name="3 CuadroTexto"/>
        <cdr:cNvSpPr txBox="1"/>
      </cdr:nvSpPr>
      <cdr:spPr>
        <a:xfrm xmlns:a="http://schemas.openxmlformats.org/drawingml/2006/main">
          <a:off x="2592288" y="3493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0.30016</cdr:x>
      <cdr:y>0.22951</cdr:y>
    </cdr:from>
    <cdr:to>
      <cdr:x>0.48056</cdr:x>
      <cdr:y>0.68852</cdr:y>
    </cdr:to>
    <cdr:cxnSp macro="">
      <cdr:nvCxnSpPr>
        <cdr:cNvPr id="5" name="5 Conector recto">
          <a:extLst xmlns:a="http://schemas.openxmlformats.org/drawingml/2006/main">
            <a:ext uri="{FF2B5EF4-FFF2-40B4-BE49-F238E27FC236}">
              <a16:creationId xmlns:a16="http://schemas.microsoft.com/office/drawing/2014/main" id="{66E2B2EC-8248-6B58-E80C-412EA0D39038}"/>
            </a:ext>
          </a:extLst>
        </cdr:cNvPr>
        <cdr:cNvCxnSpPr/>
      </cdr:nvCxnSpPr>
      <cdr:spPr>
        <a:xfrm xmlns:a="http://schemas.openxmlformats.org/drawingml/2006/main" flipV="1">
          <a:off x="2528829" y="1008112"/>
          <a:ext cx="1519879" cy="201620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E6710-5D57-4DC6-88AE-4BF996855DBF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402DA-9492-416C-A164-5EDAF77DB72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59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14856-7246-44E1-A2EF-A73B915646DF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6EE9A-5EE7-4533-A4AC-5D95E4D09D3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95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24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68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17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625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23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81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8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48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64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7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5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49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A1DC6-E5F5-46BA-94CA-1D958D4D80A3}" type="datetimeFigureOut">
              <a:rPr lang="es-ES" smtClean="0"/>
              <a:pPr/>
              <a:t>03/02/2026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96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B9F10313-D2AD-4F0F-DA44-209E6A295168}"/>
              </a:ext>
            </a:extLst>
          </p:cNvPr>
          <p:cNvSpPr>
            <a:spLocks noGrp="1"/>
          </p:cNvSpPr>
          <p:nvPr/>
        </p:nvSpPr>
        <p:spPr>
          <a:xfrm>
            <a:off x="683568" y="2132856"/>
            <a:ext cx="8117128" cy="2529923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/>
              <a:t>COMITÉ FINANCIERO Y OPERATIVO</a:t>
            </a:r>
          </a:p>
          <a:p>
            <a:r>
              <a:rPr lang="es-ES" sz="4000" b="1" dirty="0"/>
              <a:t>Informe económico para el Patronato</a:t>
            </a:r>
            <a:endParaRPr lang="es-ES" sz="4000" dirty="0"/>
          </a:p>
          <a:p>
            <a:r>
              <a:rPr lang="es-ES" sz="4000" b="1" dirty="0"/>
              <a:t>Periodo 2018-2025</a:t>
            </a:r>
            <a:endParaRPr lang="es-ES" sz="4000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61AA6AE5-1682-60B6-4E4C-662AE0B61C87}"/>
              </a:ext>
            </a:extLst>
          </p:cNvPr>
          <p:cNvSpPr>
            <a:spLocks noGrp="1"/>
          </p:cNvSpPr>
          <p:nvPr/>
        </p:nvSpPr>
        <p:spPr>
          <a:xfrm>
            <a:off x="4704801" y="5805264"/>
            <a:ext cx="4095895" cy="823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dirty="0"/>
              <a:t>Madrid,  31 de enero 2026</a:t>
            </a:r>
          </a:p>
        </p:txBody>
      </p:sp>
      <p:pic>
        <p:nvPicPr>
          <p:cNvPr id="6" name="officeArt object">
            <a:extLst>
              <a:ext uri="{FF2B5EF4-FFF2-40B4-BE49-F238E27FC236}">
                <a16:creationId xmlns:a16="http://schemas.microsoft.com/office/drawing/2014/main" id="{2F07E0B1-0E9A-4E6A-B517-2F2C29E464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0891" y="251216"/>
            <a:ext cx="1459805" cy="7920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0694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4638"/>
            <a:ext cx="5976664" cy="77809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200" b="1" dirty="0"/>
              <a:t>RESUMEN DE DATOS 2018 - 2025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052735"/>
            <a:ext cx="8858280" cy="4824537"/>
          </a:xfrm>
        </p:spPr>
        <p:txBody>
          <a:bodyPr>
            <a:noAutofit/>
          </a:bodyPr>
          <a:lstStyle/>
          <a:p>
            <a:r>
              <a:rPr lang="es-ES" sz="2200" dirty="0"/>
              <a:t>Dotación fundacional (desembolsada): 		        </a:t>
            </a:r>
            <a:r>
              <a:rPr lang="es-ES" sz="2200" b="1" dirty="0"/>
              <a:t>30.000 €</a:t>
            </a:r>
            <a:endParaRPr lang="es-ES" sz="2200" dirty="0"/>
          </a:p>
          <a:p>
            <a:r>
              <a:rPr lang="es-ES" sz="2200" dirty="0"/>
              <a:t>Aportaciones económicas recibidas: 		 	  </a:t>
            </a:r>
            <a:r>
              <a:rPr lang="es-ES" sz="2200" b="1" dirty="0"/>
              <a:t>3.310.386 € </a:t>
            </a:r>
          </a:p>
          <a:p>
            <a:r>
              <a:rPr lang="es-ES" sz="2200" dirty="0"/>
              <a:t>Donantes totales (periódicos y puntuales): 		              </a:t>
            </a:r>
            <a:r>
              <a:rPr lang="es-ES" sz="2200" b="1" dirty="0"/>
              <a:t>950</a:t>
            </a:r>
            <a:endParaRPr lang="es-ES" sz="2200" dirty="0"/>
          </a:p>
          <a:p>
            <a:r>
              <a:rPr lang="es-ES" sz="2200" dirty="0"/>
              <a:t>Colaboradores y voluntarios: 		   		              </a:t>
            </a:r>
            <a:r>
              <a:rPr lang="es-ES" sz="2200" b="1" dirty="0"/>
              <a:t>317 </a:t>
            </a:r>
            <a:r>
              <a:rPr lang="es-ES" sz="2200" dirty="0"/>
              <a:t>(*)</a:t>
            </a:r>
          </a:p>
          <a:p>
            <a:r>
              <a:rPr lang="es-ES" sz="2200" dirty="0"/>
              <a:t>Estudiantes premiados activos curso 2025-26: 		  </a:t>
            </a:r>
            <a:r>
              <a:rPr lang="es-ES" sz="2200" b="1" dirty="0"/>
              <a:t>77</a:t>
            </a:r>
            <a:endParaRPr lang="es-ES" sz="2200" dirty="0"/>
          </a:p>
          <a:p>
            <a:r>
              <a:rPr lang="es-ES" sz="2200" dirty="0"/>
              <a:t>Ayudas totales concedidas cursos 2018-26: 		   	</a:t>
            </a:r>
            <a:r>
              <a:rPr lang="es-ES" sz="2200" b="1" dirty="0"/>
              <a:t>428</a:t>
            </a:r>
          </a:p>
          <a:p>
            <a:r>
              <a:rPr lang="es-ES" sz="2200" dirty="0"/>
              <a:t>Importe premios y ayudas concedidos: 		   </a:t>
            </a:r>
            <a:r>
              <a:rPr lang="es-ES" sz="2200" b="1" dirty="0"/>
              <a:t>2.135.927</a:t>
            </a:r>
            <a:r>
              <a:rPr lang="es-ES" sz="2200" dirty="0"/>
              <a:t> </a:t>
            </a:r>
            <a:r>
              <a:rPr lang="es-ES" sz="2200" b="1" dirty="0"/>
              <a:t>€</a:t>
            </a:r>
          </a:p>
          <a:p>
            <a:r>
              <a:rPr lang="es-ES" sz="2200" dirty="0"/>
              <a:t>Importe premios y ayudas pagados:                                   </a:t>
            </a:r>
            <a:r>
              <a:rPr lang="es-ES" sz="2200" b="1" dirty="0"/>
              <a:t>1.967.202</a:t>
            </a:r>
            <a:r>
              <a:rPr lang="es-ES" sz="2200" dirty="0"/>
              <a:t> </a:t>
            </a:r>
            <a:r>
              <a:rPr lang="es-ES" sz="2200" b="1" dirty="0"/>
              <a:t>€</a:t>
            </a:r>
          </a:p>
          <a:p>
            <a:r>
              <a:rPr lang="es-ES" sz="2200" dirty="0"/>
              <a:t>Compromisos pendientes por ayudas: 		       </a:t>
            </a:r>
            <a:r>
              <a:rPr lang="es-ES" sz="2200" b="1" dirty="0"/>
              <a:t>168.788</a:t>
            </a:r>
            <a:r>
              <a:rPr lang="es-ES" sz="2200" dirty="0"/>
              <a:t> </a:t>
            </a:r>
            <a:r>
              <a:rPr lang="es-ES" sz="2200" b="1" dirty="0"/>
              <a:t>€</a:t>
            </a:r>
          </a:p>
          <a:p>
            <a:r>
              <a:rPr lang="es-ES" sz="2200" dirty="0"/>
              <a:t>Gastos incurridos:  					         </a:t>
            </a:r>
            <a:r>
              <a:rPr lang="es-ES" sz="2200" b="1" dirty="0"/>
              <a:t>89.230</a:t>
            </a:r>
            <a:r>
              <a:rPr lang="es-ES" sz="2200" dirty="0"/>
              <a:t> </a:t>
            </a:r>
            <a:r>
              <a:rPr lang="es-ES" sz="2200" b="1" dirty="0"/>
              <a:t>€</a:t>
            </a:r>
            <a:r>
              <a:rPr lang="es-ES" sz="2200" dirty="0"/>
              <a:t> (**)</a:t>
            </a:r>
          </a:p>
          <a:p>
            <a:r>
              <a:rPr lang="es-ES" sz="2200" dirty="0"/>
              <a:t>Saldo cuentas e inversiones de la Fundación: 		       </a:t>
            </a:r>
            <a:r>
              <a:rPr lang="es-ES" sz="2200" b="1" dirty="0"/>
              <a:t>1.249.241 €</a:t>
            </a:r>
            <a:r>
              <a:rPr lang="es-ES" sz="2200" dirty="0"/>
              <a:t> </a:t>
            </a:r>
          </a:p>
          <a:p>
            <a:r>
              <a:rPr lang="es-ES" sz="2200" dirty="0"/>
              <a:t>Ratio de cobertura de las ayudas: 				 </a:t>
            </a:r>
            <a:r>
              <a:rPr lang="es-ES" sz="2200" b="1" dirty="0"/>
              <a:t>100% </a:t>
            </a:r>
            <a:r>
              <a:rPr lang="es-ES" sz="2200" dirty="0"/>
              <a:t>(***)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34834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/>
              <a:t>Fuente: Fundación </a:t>
            </a:r>
            <a:r>
              <a:rPr lang="es-ES" sz="1200" dirty="0" err="1"/>
              <a:t>Dádoris</a:t>
            </a:r>
            <a:r>
              <a:rPr lang="es-ES" sz="1200" dirty="0"/>
              <a:t>, elaboración propia, datos a 31 Diciembre 2025</a:t>
            </a:r>
          </a:p>
          <a:p>
            <a:pPr lvl="0"/>
            <a:endParaRPr lang="es-ES" sz="1200" dirty="0"/>
          </a:p>
          <a:p>
            <a:pPr lvl="0"/>
            <a:endParaRPr lang="es-ES" sz="1200" dirty="0"/>
          </a:p>
        </p:txBody>
      </p:sp>
      <p:sp>
        <p:nvSpPr>
          <p:cNvPr id="8" name="7 Rectángulo"/>
          <p:cNvSpPr/>
          <p:nvPr/>
        </p:nvSpPr>
        <p:spPr>
          <a:xfrm>
            <a:off x="395536" y="5841413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(*) De ellos 133 Tutores de premiados. (**) Incluye eventos, servicios profesionales, cuotas asociaciones, en buena parte cubiertos con donaciones dentro del objetivo de “Gastos cero”. (***) Con los fondos de la Fundación se cubre el 100% de los gastos previsibles de cada uno de los alumnos actuales</a:t>
            </a:r>
            <a:r>
              <a:rPr lang="es-ES" sz="1600" b="1" dirty="0"/>
              <a:t>.</a:t>
            </a:r>
          </a:p>
          <a:p>
            <a:pPr lvl="0"/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07538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/>
              <a:t>COLABORADORES CON LA FUNDACIÓN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921377"/>
              </p:ext>
            </p:extLst>
          </p:nvPr>
        </p:nvGraphicFramePr>
        <p:xfrm>
          <a:off x="457200" y="1340769"/>
          <a:ext cx="83632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395536" y="6319192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/>
              <a:t>Fuente: Fundación </a:t>
            </a:r>
            <a:r>
              <a:rPr lang="es-ES" sz="1200" dirty="0" err="1"/>
              <a:t>Dádoris</a:t>
            </a:r>
            <a:r>
              <a:rPr lang="es-ES" sz="1200" dirty="0"/>
              <a:t>, elaboración propia, datos a 31 Diciembre 2025</a:t>
            </a:r>
          </a:p>
          <a:p>
            <a:pPr lvl="0"/>
            <a:endParaRPr lang="es-ES" sz="1200" dirty="0"/>
          </a:p>
        </p:txBody>
      </p:sp>
      <p:sp>
        <p:nvSpPr>
          <p:cNvPr id="9" name="8 Rectángulo"/>
          <p:cNvSpPr/>
          <p:nvPr/>
        </p:nvSpPr>
        <p:spPr>
          <a:xfrm>
            <a:off x="395536" y="5921284"/>
            <a:ext cx="76765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/>
              <a:t>(*) Personas físicas = 96% y Personas jurídicas = 4%</a:t>
            </a:r>
          </a:p>
          <a:p>
            <a:pPr lvl="0"/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14188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000" b="1" dirty="0"/>
              <a:t>MODALIDADES DE LAS APORTACIONES</a:t>
            </a:r>
            <a:endParaRPr lang="es-ES" sz="3000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1530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n 6">
            <a:extLst>
              <a:ext uri="{FF2B5EF4-FFF2-40B4-BE49-F238E27FC236}">
                <a16:creationId xmlns:a16="http://schemas.microsoft.com/office/drawing/2014/main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15788" y="6319191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/>
              <a:t>Fuente: Fundación </a:t>
            </a:r>
            <a:r>
              <a:rPr lang="es-ES" sz="1200" dirty="0" err="1"/>
              <a:t>Dádoris</a:t>
            </a:r>
            <a:r>
              <a:rPr lang="es-ES" sz="1200" dirty="0"/>
              <a:t>, elaboración propia, datos a 31 Diciembre 2025</a:t>
            </a:r>
          </a:p>
          <a:p>
            <a:pPr lvl="0"/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554745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88640"/>
            <a:ext cx="7269904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/>
              <a:t>DISTRIBUCIÓN DONANTES Y DONACIONES </a:t>
            </a:r>
            <a:r>
              <a:rPr lang="es-ES" sz="2000" b="1" dirty="0"/>
              <a:t>(*) </a:t>
            </a:r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3133200680"/>
              </p:ext>
            </p:extLst>
          </p:nvPr>
        </p:nvGraphicFramePr>
        <p:xfrm>
          <a:off x="235260" y="1196752"/>
          <a:ext cx="84249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24907" y="6535252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/>
              <a:t>Fuente: Fundación </a:t>
            </a:r>
            <a:r>
              <a:rPr lang="es-ES" sz="1200" dirty="0" err="1"/>
              <a:t>Dádoris</a:t>
            </a:r>
            <a:r>
              <a:rPr lang="es-ES" sz="1200" dirty="0"/>
              <a:t>, elaboración propia, datos a 31 Diciembre 2025</a:t>
            </a:r>
          </a:p>
        </p:txBody>
      </p:sp>
      <p:cxnSp>
        <p:nvCxnSpPr>
          <p:cNvPr id="6" name="5 Conector recto"/>
          <p:cNvCxnSpPr>
            <a:cxnSpLocks/>
          </p:cNvCxnSpPr>
          <p:nvPr/>
        </p:nvCxnSpPr>
        <p:spPr>
          <a:xfrm flipV="1">
            <a:off x="2764051" y="2852936"/>
            <a:ext cx="1519917" cy="1718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324907" y="5661249"/>
            <a:ext cx="8351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(*) El 100% de las Donaciones son de carácter privado.</a:t>
            </a:r>
          </a:p>
          <a:p>
            <a:pPr lvl="0"/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      El Donante de mayor importe está por debajo del 8% de las Donaciones totales.</a:t>
            </a:r>
          </a:p>
        </p:txBody>
      </p:sp>
    </p:spTree>
    <p:extLst>
      <p:ext uri="{BB962C8B-B14F-4D97-AF65-F5344CB8AC3E}">
        <p14:creationId xmlns:p14="http://schemas.microsoft.com/office/powerpoint/2010/main" val="61845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6912768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/>
              <a:t>DISTRIBUCIÓN DONANTES Y DONACIONES</a:t>
            </a:r>
            <a:r>
              <a:rPr lang="es-ES" sz="3200" b="1" dirty="0"/>
              <a:t> </a:t>
            </a:r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2808120132"/>
              </p:ext>
            </p:extLst>
          </p:nvPr>
        </p:nvGraphicFramePr>
        <p:xfrm>
          <a:off x="467544" y="1397000"/>
          <a:ext cx="8208912" cy="440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56665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/>
              <a:t>Fuente: Fundación </a:t>
            </a:r>
            <a:r>
              <a:rPr lang="es-ES" sz="1200" dirty="0" err="1"/>
              <a:t>Dádoris</a:t>
            </a:r>
            <a:r>
              <a:rPr lang="es-ES" sz="1200" dirty="0"/>
              <a:t>, elaboración propia, datos a 31 Diciembre 2025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95536" y="5824770"/>
            <a:ext cx="8546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(*) Los donantes de cada año son incrementales sobre los de los años anteriores. </a:t>
            </a:r>
          </a:p>
          <a:p>
            <a:pPr lvl="0"/>
            <a:r>
              <a:rPr lang="es-E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      En 2020, el aumento de donantes estuvo influido por el programa de ayudas  de Banco Santander.</a:t>
            </a:r>
          </a:p>
          <a:p>
            <a:pPr lvl="0"/>
            <a:r>
              <a:rPr lang="es-E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      Los Socios fundadores son además donantes recurrentes de la Fundación. </a:t>
            </a:r>
          </a:p>
        </p:txBody>
      </p:sp>
    </p:spTree>
    <p:extLst>
      <p:ext uri="{BB962C8B-B14F-4D97-AF65-F5344CB8AC3E}">
        <p14:creationId xmlns:p14="http://schemas.microsoft.com/office/powerpoint/2010/main" val="2366005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7793</TotalTime>
  <Words>403</Words>
  <Application>Microsoft Office PowerPoint</Application>
  <PresentationFormat>Presentación en pantalla (4:3)</PresentationFormat>
  <Paragraphs>44</Paragraphs>
  <Slides>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Presentación de PowerPoint</vt:lpstr>
      <vt:lpstr>RESUMEN DE DATOS 2018 - 2025</vt:lpstr>
      <vt:lpstr>COLABORADORES CON LA FUNDACIÓN</vt:lpstr>
      <vt:lpstr>MODALIDADES DE LAS APORTACIONES</vt:lpstr>
      <vt:lpstr>DISTRIBUCIÓN DONANTES Y DONACIONES (*) </vt:lpstr>
      <vt:lpstr>DISTRIBUCIÓN DONANTES Y DONACIONES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JoseAntonio</dc:creator>
  <cp:lastModifiedBy>Jose Antonio Reoyo Calvo</cp:lastModifiedBy>
  <cp:revision>127</cp:revision>
  <dcterms:created xsi:type="dcterms:W3CDTF">2019-01-30T12:35:31Z</dcterms:created>
  <dcterms:modified xsi:type="dcterms:W3CDTF">2026-02-03T10:56:12Z</dcterms:modified>
</cp:coreProperties>
</file>